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  <p:sldMasterId id="2147483675" r:id="rId3"/>
  </p:sldMasterIdLst>
  <p:notesMasterIdLst>
    <p:notesMasterId r:id="rId19"/>
  </p:notesMasterIdLst>
  <p:handoutMasterIdLst>
    <p:handoutMasterId r:id="rId20"/>
  </p:handoutMasterIdLst>
  <p:sldIdLst>
    <p:sldId id="275" r:id="rId4"/>
    <p:sldId id="314" r:id="rId5"/>
    <p:sldId id="315" r:id="rId6"/>
    <p:sldId id="316" r:id="rId7"/>
    <p:sldId id="317" r:id="rId8"/>
    <p:sldId id="318" r:id="rId9"/>
    <p:sldId id="319" r:id="rId10"/>
    <p:sldId id="320" r:id="rId11"/>
    <p:sldId id="321" r:id="rId12"/>
    <p:sldId id="322" r:id="rId13"/>
    <p:sldId id="323" r:id="rId14"/>
    <p:sldId id="325" r:id="rId15"/>
    <p:sldId id="324" r:id="rId16"/>
    <p:sldId id="326" r:id="rId17"/>
    <p:sldId id="327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3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3399"/>
    <a:srgbClr val="26A19E"/>
    <a:srgbClr val="FFBA75"/>
    <a:srgbClr val="990000"/>
    <a:srgbClr val="4C4CC4"/>
    <a:srgbClr val="29ACA9"/>
    <a:srgbClr val="2D5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802" autoAdjust="0"/>
  </p:normalViewPr>
  <p:slideViewPr>
    <p:cSldViewPr>
      <p:cViewPr varScale="1">
        <p:scale>
          <a:sx n="88" d="100"/>
          <a:sy n="88" d="100"/>
        </p:scale>
        <p:origin x="84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42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CBD4781A-6E7A-4764-832D-DFAFD418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253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FE08A6FD-AD08-4DCB-BF30-948568211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8881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F626E0-16D0-4A18-8D84-4BD8CF89538D}" type="slidenum">
              <a:rPr lang="en-US" smtClean="0"/>
              <a:pPr/>
              <a:t>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6104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725B07-EC9B-45CB-8750-CB059B0CE4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75B01-3895-467A-95FC-ED599390A7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96F35-14F0-45F2-9AC9-7C4EC57A4B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5B103631-DAA9-4838-A8DC-7B501F66C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33865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6ED43CD8-929E-44A7-B50C-0F560A1A86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45610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20000"/>
              </a:spcBef>
              <a:buFontTx/>
              <a:buChar char="•"/>
              <a:defRPr>
                <a:cs typeface="Arial" charset="0"/>
              </a:defRPr>
            </a:lvl1pPr>
          </a:lstStyle>
          <a:p>
            <a:pPr>
              <a:defRPr/>
            </a:pPr>
            <a:fld id="{19558706-1F17-4BAD-89A6-139DBA970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79389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873F7-CDBC-41F7-BBAA-94BC71B239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037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7CFF2-4DB8-4BEC-8725-A4D89E214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705556-4304-4837-BF60-A27CB974F6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2D308-F9E3-4B60-BA4C-EBBBB463ED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B3C08-0387-4853-9090-90C61DEAC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EBAC3-329C-4EE8-ABC3-5917158139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EBBE2-60B0-4DA2-9607-37BA11A96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43E57-EF16-486C-837C-3A25A183EA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F8700F-3B07-4C7A-B6FA-FA819B11C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48000" b="-4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pPr>
              <a:defRPr/>
            </a:pPr>
            <a:fld id="{56CF3F78-AF98-4F27-A11F-5DCB78D4F8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mbria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3" rIns="91428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5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5225"/>
            <a:ext cx="2135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0D3569EA-F154-4295-AEDD-FAD9405A3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651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Cambr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9600" cy="1144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3" rIns="91428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5188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1613" y="6245225"/>
            <a:ext cx="21351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8" tIns="45713" rIns="91428" bIns="4571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>
                <a:solidFill>
                  <a:srgbClr val="000000"/>
                </a:solidFill>
                <a:cs typeface="+mn-cs"/>
              </a:defRPr>
            </a:lvl1pPr>
          </a:lstStyle>
          <a:p>
            <a:pPr>
              <a:defRPr/>
            </a:pPr>
            <a:fld id="{46C88C3F-5ECC-42D6-BE0D-7557DE15DC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555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3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9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hyperlink" Target="http://www.persons-journal.com/userfiles/Image/32-2011/nikitin.jpg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bibliotekar.ru/rus/98.htm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varvar.ru/arhiv/gallery/lubok/lubok4.html" TargetMode="External"/><Relationship Id="rId11" Type="http://schemas.openxmlformats.org/officeDocument/2006/relationships/image" Target="../media/image8.jpeg"/><Relationship Id="rId5" Type="http://schemas.openxmlformats.org/officeDocument/2006/relationships/hyperlink" Target="http://www.varvar.ru/arhiv/gallery/lubok/lubok8.html" TargetMode="External"/><Relationship Id="rId10" Type="http://schemas.openxmlformats.org/officeDocument/2006/relationships/image" Target="../media/image7.jpeg"/><Relationship Id="rId4" Type="http://schemas.openxmlformats.org/officeDocument/2006/relationships/hyperlink" Target="http://novshestvoxx1.narod.ru/knigi.html" TargetMode="External"/><Relationship Id="rId9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hyperlink" Target="https://buyabook.ru/3031/" TargetMode="External"/><Relationship Id="rId7" Type="http://schemas.openxmlformats.org/officeDocument/2006/relationships/image" Target="../media/image11.jpeg"/><Relationship Id="rId2" Type="http://schemas.openxmlformats.org/officeDocument/2006/relationships/hyperlink" Target="https://cyrillitsa.ru/uploads/posts/2012-07/thumbs/1341583873_85071.jpg" TargetMode="Externa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://www.art-portrets.ru/boyarinya_morozova.html" TargetMode="External"/><Relationship Id="rId9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756444" y="764704"/>
            <a:ext cx="7631113" cy="3456384"/>
          </a:xfrm>
          <a:ln w="57150" cmpd="thickThin">
            <a:solidFill>
              <a:srgbClr val="A50021"/>
            </a:solidFill>
          </a:ln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hu-H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hu-HU" sz="36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r>
              <a:rPr lang="hu-HU" sz="3600" b="1" dirty="0" smtClean="0">
                <a:solidFill>
                  <a:srgbClr val="990000"/>
                </a:solidFill>
                <a:latin typeface="+mn-lt"/>
              </a:rPr>
              <a:t>Történetiség </a:t>
            </a:r>
            <a:r>
              <a:rPr lang="hu-HU" sz="3600" b="1" dirty="0">
                <a:solidFill>
                  <a:srgbClr val="990000"/>
                </a:solidFill>
                <a:latin typeface="+mn-lt"/>
              </a:rPr>
              <a:t>és fikció</a:t>
            </a:r>
            <a:br>
              <a:rPr lang="hu-HU" sz="3600" b="1" dirty="0">
                <a:solidFill>
                  <a:srgbClr val="990000"/>
                </a:solidFill>
                <a:latin typeface="+mn-lt"/>
              </a:rPr>
            </a:br>
            <a:r>
              <a:rPr lang="hu-HU" sz="3600" b="1" dirty="0">
                <a:solidFill>
                  <a:srgbClr val="990000"/>
                </a:solidFill>
                <a:latin typeface="+mn-lt"/>
              </a:rPr>
              <a:t>az óorosz </a:t>
            </a:r>
            <a:r>
              <a:rPr lang="hu-HU" sz="3600" b="1" dirty="0" smtClean="0">
                <a:solidFill>
                  <a:srgbClr val="990000"/>
                </a:solidFill>
                <a:latin typeface="+mn-lt"/>
              </a:rPr>
              <a:t>irodalomban</a:t>
            </a:r>
            <a:r>
              <a:rPr lang="en-US" sz="3600" b="1" dirty="0" smtClean="0">
                <a:solidFill>
                  <a:srgbClr val="990000"/>
                </a:solidFill>
                <a:latin typeface="+mn-lt"/>
              </a:rPr>
              <a:t/>
            </a:r>
            <a:br>
              <a:rPr lang="en-US" sz="3600" b="1" dirty="0" smtClean="0">
                <a:solidFill>
                  <a:srgbClr val="99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990000"/>
                </a:solidFill>
                <a:latin typeface="+mn-lt"/>
              </a:rPr>
              <a:t>Историзм и фикция</a:t>
            </a:r>
            <a:r>
              <a:rPr lang="ru-RU" sz="3600" b="1" dirty="0">
                <a:solidFill>
                  <a:srgbClr val="990000"/>
                </a:solidFill>
                <a:latin typeface="+mn-lt"/>
              </a:rPr>
              <a:t/>
            </a:r>
            <a:br>
              <a:rPr lang="ru-RU" sz="3600" b="1" dirty="0">
                <a:solidFill>
                  <a:srgbClr val="990000"/>
                </a:solidFill>
                <a:latin typeface="+mn-lt"/>
              </a:rPr>
            </a:br>
            <a:r>
              <a:rPr lang="ru-RU" sz="3600" b="1" dirty="0" smtClean="0">
                <a:solidFill>
                  <a:srgbClr val="990000"/>
                </a:solidFill>
                <a:latin typeface="+mn-lt"/>
              </a:rPr>
              <a:t>в древнерусской литературе</a:t>
            </a:r>
            <a:r>
              <a:rPr lang="hu-H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/>
            </a:r>
            <a:br>
              <a:rPr lang="hu-HU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</a:br>
            <a:endParaRPr lang="en-US" sz="3600" b="1" i="1" dirty="0" smtClean="0">
              <a:solidFill>
                <a:srgbClr val="990000"/>
              </a:solidFill>
              <a:latin typeface="+mn-lt"/>
            </a:endParaRPr>
          </a:p>
        </p:txBody>
      </p:sp>
      <p:sp>
        <p:nvSpPr>
          <p:cNvPr id="2051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295624" y="5157192"/>
            <a:ext cx="6552753" cy="1295945"/>
          </a:xfrm>
          <a:ln w="57150" cmpd="thinThick">
            <a:solidFill>
              <a:srgbClr val="A50021"/>
            </a:solidFill>
            <a:prstDash val="sysDot"/>
          </a:ln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Az óorosz irodalom </a:t>
            </a:r>
            <a:r>
              <a:rPr lang="hu-H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műfajai</a:t>
            </a:r>
            <a:r>
              <a:rPr lang="en-US" sz="28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</a:t>
            </a:r>
            <a:r>
              <a:rPr lang="en-US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3.</a:t>
            </a: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Жанры</a:t>
            </a:r>
            <a:b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древнерусской литературы</a:t>
            </a:r>
            <a:r>
              <a:rPr lang="en-US" sz="2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3.</a:t>
            </a:r>
            <a:endParaRPr lang="ru-RU" sz="2800" dirty="0" smtClean="0">
              <a:solidFill>
                <a:srgbClr val="003399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2113" y="1196975"/>
            <a:ext cx="8501062" cy="5105400"/>
          </a:xfrm>
        </p:spPr>
        <p:txBody>
          <a:bodyPr/>
          <a:lstStyle/>
          <a:p>
            <a:pPr marL="358775" indent="-269875" eaLnBrk="1" hangingPunct="1">
              <a:spcBef>
                <a:spcPts val="600"/>
              </a:spcBef>
              <a:buFontTx/>
              <a:buNone/>
              <a:defRPr/>
            </a:pPr>
            <a:r>
              <a:rPr lang="hu-HU" sz="2000" dirty="0" smtClean="0">
                <a:solidFill>
                  <a:srgbClr val="4C4CC4"/>
                </a:solidFill>
              </a:rPr>
              <a:t> </a:t>
            </a:r>
            <a:r>
              <a:rPr lang="hu-HU" sz="2400" b="1" dirty="0" smtClean="0"/>
              <a:t>Novella műfaja	             </a:t>
            </a:r>
            <a:r>
              <a:rPr lang="ru-RU" sz="2400" b="1" dirty="0" smtClean="0"/>
              <a:t>	</a:t>
            </a:r>
            <a:r>
              <a:rPr lang="ru-RU" sz="2400" b="1" dirty="0" smtClean="0">
                <a:solidFill>
                  <a:schemeClr val="accent2"/>
                </a:solidFill>
              </a:rPr>
              <a:t>Жанр новеллы</a:t>
            </a:r>
          </a:p>
          <a:p>
            <a:pPr marL="358775" indent="-269875" eaLnBrk="1" hangingPunct="1">
              <a:spcBef>
                <a:spcPts val="0"/>
              </a:spcBef>
              <a:buClr>
                <a:schemeClr val="tx1"/>
              </a:buClr>
              <a:buFontTx/>
              <a:buNone/>
              <a:defRPr/>
            </a:pPr>
            <a:r>
              <a:rPr lang="hu-HU" sz="2000" dirty="0" smtClean="0"/>
              <a:t>egytémájú, lakonikus elbeszélés		</a:t>
            </a:r>
            <a:r>
              <a:rPr lang="ru-RU" sz="2000" dirty="0" smtClean="0">
                <a:solidFill>
                  <a:schemeClr val="accent2"/>
                </a:solidFill>
              </a:rPr>
              <a:t>      однотемность, лаконизм,</a:t>
            </a:r>
          </a:p>
          <a:p>
            <a:pPr marL="358775" indent="-269875" eaLnBrk="1" hangingPunct="1">
              <a:spcBef>
                <a:spcPts val="0"/>
              </a:spcBef>
              <a:buClr>
                <a:schemeClr val="tx1"/>
              </a:buClr>
              <a:buFontTx/>
              <a:buNone/>
              <a:defRPr/>
            </a:pPr>
            <a:r>
              <a:rPr lang="hu-HU" sz="2000" dirty="0" smtClean="0"/>
              <a:t>egy jellemvonással jellemzett szereplővel</a:t>
            </a:r>
            <a:r>
              <a:rPr lang="en-US" sz="2000" dirty="0" smtClean="0"/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   </a:t>
            </a:r>
            <a:r>
              <a:rPr lang="en-US" sz="2000" dirty="0" smtClean="0">
                <a:solidFill>
                  <a:schemeClr val="accent2"/>
                </a:solidFill>
              </a:rPr>
              <a:t> </a:t>
            </a:r>
            <a:r>
              <a:rPr lang="ru-RU" sz="2000" dirty="0" smtClean="0">
                <a:solidFill>
                  <a:schemeClr val="accent2"/>
                </a:solidFill>
              </a:rPr>
              <a:t>однозначный характер,</a:t>
            </a:r>
          </a:p>
          <a:p>
            <a:pPr marL="358775" indent="-269875" eaLnBrk="1" hangingPunct="1">
              <a:spcBef>
                <a:spcPts val="0"/>
              </a:spcBef>
              <a:buClr>
                <a:schemeClr val="tx1"/>
              </a:buClr>
              <a:buFontTx/>
              <a:buNone/>
              <a:defRPr/>
            </a:pPr>
            <a:r>
              <a:rPr lang="hu-HU" sz="2000" dirty="0" smtClean="0"/>
              <a:t>dinamikus hétköznapi cselekmény</a:t>
            </a:r>
            <a:r>
              <a:rPr lang="ru-RU" sz="2000" dirty="0" smtClean="0"/>
              <a:t>                 </a:t>
            </a:r>
            <a:r>
              <a:rPr lang="ru-RU" sz="2000" dirty="0" smtClean="0">
                <a:solidFill>
                  <a:schemeClr val="accent2"/>
                </a:solidFill>
              </a:rPr>
              <a:t>сюжетный динамизм,</a:t>
            </a:r>
            <a:br>
              <a:rPr lang="ru-RU" sz="2000" dirty="0" smtClean="0">
                <a:solidFill>
                  <a:schemeClr val="accent2"/>
                </a:solidFill>
              </a:rPr>
            </a:br>
            <a:r>
              <a:rPr lang="ru-RU" sz="2000" dirty="0" smtClean="0">
                <a:solidFill>
                  <a:schemeClr val="accent2"/>
                </a:solidFill>
              </a:rPr>
              <a:t>					       бытовой материал</a:t>
            </a:r>
          </a:p>
          <a:p>
            <a:pPr marL="2687638" indent="-269875" eaLnBrk="1" hangingPunct="1">
              <a:spcBef>
                <a:spcPct val="0"/>
              </a:spcBef>
              <a:buFontTx/>
              <a:buNone/>
              <a:defRPr/>
            </a:pPr>
            <a:r>
              <a:rPr lang="hu-HU" sz="1800" i="1" dirty="0" smtClean="0"/>
              <a:t>Elbeszélés a korhelyről</a:t>
            </a:r>
            <a:r>
              <a:rPr lang="en-US" sz="1800" i="1" dirty="0" smtClean="0"/>
              <a:t>         </a:t>
            </a:r>
            <a:r>
              <a:rPr lang="ru-RU" sz="1800" i="1" dirty="0" smtClean="0">
                <a:solidFill>
                  <a:schemeClr val="accent2"/>
                </a:solidFill>
              </a:rPr>
              <a:t>Повесть о бражнике,</a:t>
            </a:r>
            <a:r>
              <a:rPr lang="ru-RU" sz="1800" i="1" dirty="0" smtClean="0"/>
              <a:t> </a:t>
            </a:r>
            <a:endParaRPr lang="hu-HU" sz="1800" i="1" dirty="0" smtClean="0"/>
          </a:p>
          <a:p>
            <a:pPr marL="2687638" indent="-269875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hu-HU" sz="1800" i="1" dirty="0" smtClean="0"/>
              <a:t>Semjaka bíró ítélete</a:t>
            </a:r>
            <a:r>
              <a:rPr lang="en-US" sz="1800" i="1" dirty="0"/>
              <a:t> </a:t>
            </a:r>
            <a:r>
              <a:rPr lang="en-US" sz="1800" i="1" dirty="0" smtClean="0"/>
              <a:t>             </a:t>
            </a:r>
            <a:r>
              <a:rPr lang="ru-RU" sz="1800" i="1" dirty="0" smtClean="0">
                <a:solidFill>
                  <a:schemeClr val="accent2"/>
                </a:solidFill>
              </a:rPr>
              <a:t>Повесть о Шемякином суде</a:t>
            </a:r>
          </a:p>
          <a:p>
            <a:pPr marL="358775" indent="-269875"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endParaRPr lang="ru-RU" sz="1800" i="1" dirty="0" smtClean="0">
              <a:solidFill>
                <a:schemeClr val="accent2"/>
              </a:solidFill>
            </a:endParaRPr>
          </a:p>
          <a:p>
            <a:pPr marL="358775" indent="-269875" eaLnBrk="1" hangingPunct="1">
              <a:spcBef>
                <a:spcPct val="0"/>
              </a:spcBef>
              <a:spcAft>
                <a:spcPts val="1800"/>
              </a:spcAft>
              <a:buFontTx/>
              <a:buNone/>
              <a:defRPr/>
            </a:pPr>
            <a:r>
              <a:rPr lang="hu-HU" sz="1800" i="1" dirty="0" smtClean="0"/>
              <a:t>			            Elbeszélés Frol Szkobejevről </a:t>
            </a:r>
            <a:r>
              <a:rPr lang="ru-RU" sz="1800" i="1" dirty="0" smtClean="0">
                <a:solidFill>
                  <a:schemeClr val="accent2"/>
                </a:solidFill>
              </a:rPr>
              <a:t>Повесть о Фроле Скобееве</a:t>
            </a:r>
            <a:endParaRPr lang="hu-HU" sz="1800" i="1" dirty="0" smtClean="0"/>
          </a:p>
          <a:p>
            <a:pPr marL="2703513" indent="-285750" eaLnBrk="1" hangingPunct="1">
              <a:spcBef>
                <a:spcPct val="10000"/>
              </a:spcBef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hu-HU" sz="1800" dirty="0" smtClean="0"/>
              <a:t>pikareszk novella </a:t>
            </a:r>
            <a:r>
              <a:rPr lang="ru-RU" sz="1800" dirty="0" smtClean="0"/>
              <a:t>            </a:t>
            </a:r>
            <a:r>
              <a:rPr lang="ru-RU" sz="1800" dirty="0" smtClean="0">
                <a:solidFill>
                  <a:schemeClr val="accent2"/>
                </a:solidFill>
              </a:rPr>
              <a:t>авантюрная новелла</a:t>
            </a:r>
            <a:endParaRPr lang="hu-HU" sz="1800" dirty="0" smtClean="0">
              <a:solidFill>
                <a:schemeClr val="accent2"/>
              </a:solidFill>
            </a:endParaRPr>
          </a:p>
          <a:p>
            <a:pPr marL="2703513" indent="-285750" eaLnBrk="1" hangingPunct="1">
              <a:spcBef>
                <a:spcPct val="25000"/>
              </a:spcBef>
              <a:spcAft>
                <a:spcPct val="250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hu-HU" sz="1800" dirty="0" smtClean="0"/>
              <a:t> hőse </a:t>
            </a:r>
            <a:r>
              <a:rPr lang="hu-HU" sz="1800" dirty="0" smtClean="0">
                <a:cs typeface="Arial" charset="0"/>
              </a:rPr>
              <a:t>–</a:t>
            </a:r>
            <a:r>
              <a:rPr lang="ru-RU" sz="1800" dirty="0" smtClean="0">
                <a:cs typeface="Arial" charset="0"/>
              </a:rPr>
              <a:t> </a:t>
            </a:r>
            <a:r>
              <a:rPr lang="hu-HU" sz="1800" dirty="0" smtClean="0">
                <a:cs typeface="Arial" charset="0"/>
              </a:rPr>
              <a:t>a társadalom peremén élő</a:t>
            </a:r>
            <a:r>
              <a:rPr lang="ru-RU" sz="1800" dirty="0" smtClean="0">
                <a:cs typeface="Arial" charset="0"/>
              </a:rPr>
              <a:t> </a:t>
            </a:r>
            <a:r>
              <a:rPr lang="hu-HU" sz="1800" dirty="0" smtClean="0"/>
              <a:t>ügyeskedő kisnemes, aki eszessége</a:t>
            </a:r>
            <a:r>
              <a:rPr lang="en-US" sz="1800" dirty="0" smtClean="0"/>
              <a:t> </a:t>
            </a:r>
            <a:r>
              <a:rPr lang="hu-HU" sz="1800" dirty="0" smtClean="0"/>
              <a:t>és</a:t>
            </a:r>
            <a:r>
              <a:rPr lang="en-US" sz="1800" dirty="0" smtClean="0"/>
              <a:t> </a:t>
            </a:r>
            <a:r>
              <a:rPr lang="hu-HU" sz="1800" dirty="0" smtClean="0"/>
              <a:t>arcátlan csalásai</a:t>
            </a:r>
            <a:r>
              <a:rPr lang="en-US" sz="1800" dirty="0" smtClean="0"/>
              <a:t> </a:t>
            </a:r>
            <a:r>
              <a:rPr lang="hu-HU" sz="1800" dirty="0" smtClean="0"/>
              <a:t>révén boldogul,</a:t>
            </a:r>
          </a:p>
          <a:p>
            <a:pPr marL="2703513" indent="-285750" eaLnBrk="1" hangingPunct="1">
              <a:spcAft>
                <a:spcPct val="20000"/>
              </a:spcAft>
              <a:buClr>
                <a:schemeClr val="tx1"/>
              </a:buClr>
              <a:buFont typeface="Wingdings" panose="05000000000000000000" pitchFamily="2" charset="2"/>
              <a:buChar char="Ø"/>
              <a:defRPr/>
            </a:pPr>
            <a:r>
              <a:rPr lang="hu-HU" sz="1800" dirty="0" smtClean="0"/>
              <a:t>a hősök nyelvi jellemzése</a:t>
            </a:r>
            <a:r>
              <a:rPr lang="ru-RU" sz="1800" dirty="0" smtClean="0"/>
              <a:t>   </a:t>
            </a:r>
            <a:r>
              <a:rPr lang="ru-RU" sz="1800" dirty="0" smtClean="0">
                <a:solidFill>
                  <a:schemeClr val="accent2"/>
                </a:solidFill>
              </a:rPr>
              <a:t>языковые  характеристики</a:t>
            </a:r>
            <a:endParaRPr lang="en-US" sz="1800" dirty="0" smtClean="0">
              <a:solidFill>
                <a:schemeClr val="accent2"/>
              </a:solidFill>
            </a:endParaRPr>
          </a:p>
          <a:p>
            <a:pPr marL="358775" indent="-269875" eaLnBrk="1" hangingPunct="1">
              <a:spcBef>
                <a:spcPts val="600"/>
              </a:spcBef>
              <a:buFontTx/>
              <a:buNone/>
              <a:defRPr/>
            </a:pPr>
            <a:endParaRPr lang="hu-HU" sz="1800" b="1" dirty="0" smtClean="0">
              <a:solidFill>
                <a:schemeClr val="accent2"/>
              </a:solidFill>
            </a:endParaRPr>
          </a:p>
          <a:p>
            <a:pPr marL="358775" lvl="1" indent="-268288" eaLnBrk="1" hangingPunct="1">
              <a:spcBef>
                <a:spcPct val="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endParaRPr lang="en-US" sz="1800" dirty="0" smtClean="0">
              <a:solidFill>
                <a:srgbClr val="4C4CC4"/>
              </a:solidFill>
            </a:endParaRPr>
          </a:p>
          <a:p>
            <a:pPr marL="358775" lvl="1" indent="-268288" eaLnBrk="1" hangingPunct="1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endParaRPr lang="en-US" sz="2000" dirty="0" smtClean="0">
              <a:solidFill>
                <a:srgbClr val="4C4CC4"/>
              </a:solidFill>
            </a:endParaRPr>
          </a:p>
          <a:p>
            <a:pPr marL="358775" lvl="1" indent="-268288" eaLnBrk="1" hangingPunct="1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endParaRPr lang="en-US" sz="2000" dirty="0" smtClean="0">
              <a:solidFill>
                <a:srgbClr val="4C4CC4"/>
              </a:solidFill>
            </a:endParaRPr>
          </a:p>
          <a:p>
            <a:pPr marL="358775" lvl="1" indent="-268288" eaLnBrk="1" hangingPunct="1">
              <a:spcBef>
                <a:spcPct val="0"/>
              </a:spcBef>
              <a:buClr>
                <a:schemeClr val="tx1"/>
              </a:buClr>
              <a:buFontTx/>
              <a:buNone/>
              <a:defRPr/>
            </a:pPr>
            <a:r>
              <a:rPr lang="ru-RU" sz="2000" i="1" dirty="0" smtClean="0">
                <a:cs typeface="Arial" charset="0"/>
              </a:rPr>
              <a:t>	</a:t>
            </a:r>
            <a:endParaRPr lang="en-US" sz="1600" dirty="0" smtClean="0">
              <a:solidFill>
                <a:srgbClr val="4C4CC4"/>
              </a:solidFill>
            </a:endParaRPr>
          </a:p>
        </p:txBody>
      </p:sp>
      <p:pic>
        <p:nvPicPr>
          <p:cNvPr id="6" name="Picture 5" descr="Kavaler i dama 2.jpg"/>
          <p:cNvPicPr>
            <a:picLocks noChangeAspect="1"/>
          </p:cNvPicPr>
          <p:nvPr/>
        </p:nvPicPr>
        <p:blipFill>
          <a:blip r:embed="rId2" cstate="print">
            <a:lum bright="30000" contrast="20000"/>
          </a:blip>
          <a:srcRect l="9460" t="22700" r="22973" b="6951"/>
          <a:stretch>
            <a:fillRect/>
          </a:stretch>
        </p:blipFill>
        <p:spPr>
          <a:xfrm>
            <a:off x="107504" y="2852936"/>
            <a:ext cx="2592288" cy="3752416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642350" cy="1008062"/>
          </a:xfrm>
        </p:spPr>
        <p:txBody>
          <a:bodyPr/>
          <a:lstStyle/>
          <a:p>
            <a:pPr eaLnBrk="1" hangingPunct="1">
              <a:defRPr/>
            </a:pPr>
            <a:r>
              <a:rPr lang="hu-H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Szatíra és a nevetés</a:t>
            </a: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hu-H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kultúrája /</a:t>
            </a:r>
            <a:r>
              <a:rPr lang="ru-R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hu-H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irodalma</a:t>
            </a:r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</a:br>
            <a:r>
              <a:rPr lang="ru-RU" sz="3200" b="1" dirty="0" smtClean="0"/>
              <a:t> </a:t>
            </a:r>
            <a:r>
              <a:rPr lang="ru-RU" sz="2800" b="1" dirty="0" smtClean="0">
                <a:solidFill>
                  <a:srgbClr val="003399"/>
                </a:solidFill>
              </a:rPr>
              <a:t>Демократическая сатира и смеховая литература</a:t>
            </a:r>
            <a:endParaRPr lang="en-US" sz="2800" b="1" dirty="0" smtClean="0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71475"/>
            <a:ext cx="8382000" cy="5754688"/>
          </a:xfrm>
        </p:spPr>
        <p:txBody>
          <a:bodyPr/>
          <a:lstStyle/>
          <a:p>
            <a:pPr marL="0" indent="0" algn="ctr" eaLnBrk="1" hangingPunct="1">
              <a:spcBef>
                <a:spcPct val="15000"/>
              </a:spcBef>
              <a:spcAft>
                <a:spcPct val="15000"/>
              </a:spcAft>
              <a:buFontTx/>
              <a:buNone/>
            </a:pPr>
            <a:r>
              <a:rPr lang="hu-HU" sz="2400" b="1" dirty="0" smtClean="0">
                <a:latin typeface="Georgia" pitchFamily="18" charset="0"/>
              </a:rPr>
              <a:t>Népi szatíra és a nevetés</a:t>
            </a:r>
            <a:r>
              <a:rPr lang="ru-RU" sz="2400" b="1" dirty="0" smtClean="0">
                <a:latin typeface="Georgia" pitchFamily="18" charset="0"/>
              </a:rPr>
              <a:t> </a:t>
            </a:r>
            <a:r>
              <a:rPr lang="hu-HU" sz="2400" b="1" dirty="0" smtClean="0">
                <a:latin typeface="Georgia" pitchFamily="18" charset="0"/>
              </a:rPr>
              <a:t>kultúrája</a:t>
            </a:r>
            <a:br>
              <a:rPr lang="hu-HU" sz="2400" b="1" dirty="0" smtClean="0">
                <a:latin typeface="Georgia" pitchFamily="18" charset="0"/>
              </a:rPr>
            </a:br>
            <a:r>
              <a:rPr lang="ru-RU" sz="2400" b="1" dirty="0" smtClean="0">
                <a:solidFill>
                  <a:schemeClr val="accent2"/>
                </a:solidFill>
                <a:latin typeface="Georgia" pitchFamily="18" charset="0"/>
              </a:rPr>
              <a:t>Демократическая сатира</a:t>
            </a:r>
            <a:r>
              <a:rPr lang="hu-HU" sz="2400" b="1" dirty="0" smtClean="0">
                <a:solidFill>
                  <a:schemeClr val="accent2"/>
                </a:solidFill>
                <a:latin typeface="Georgia" pitchFamily="18" charset="0"/>
              </a:rPr>
              <a:t> </a:t>
            </a:r>
            <a:r>
              <a:rPr lang="ru-RU" sz="2400" b="1" dirty="0" smtClean="0">
                <a:solidFill>
                  <a:schemeClr val="accent2"/>
                </a:solidFill>
                <a:latin typeface="Georgia" pitchFamily="18" charset="0"/>
              </a:rPr>
              <a:t>и смеховая культура</a:t>
            </a:r>
            <a:endParaRPr lang="hu-HU" sz="2400" b="1" dirty="0" smtClean="0">
              <a:latin typeface="Georgia" pitchFamily="18" charset="0"/>
            </a:endParaRPr>
          </a:p>
          <a:p>
            <a:pPr marL="542925" lvl="1" indent="-276225" eaLnBrk="1" hangingPunct="1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000" dirty="0" smtClean="0">
                <a:latin typeface="Georgia" pitchFamily="18" charset="0"/>
                <a:cs typeface="Arial" charset="0"/>
              </a:rPr>
              <a:t>„Igricek”</a:t>
            </a:r>
            <a:r>
              <a:rPr lang="en-US" sz="2000" dirty="0" smtClean="0">
                <a:latin typeface="Georgia" pitchFamily="18" charset="0"/>
                <a:cs typeface="Arial" charset="0"/>
              </a:rPr>
              <a:t>	             </a:t>
            </a:r>
            <a:r>
              <a:rPr lang="hu-HU" sz="2000" dirty="0" smtClean="0">
                <a:latin typeface="Georgia" pitchFamily="18" charset="0"/>
                <a:cs typeface="Arial" charset="0"/>
              </a:rPr>
              <a:t>	            </a:t>
            </a:r>
            <a:r>
              <a:rPr lang="ru-RU" sz="2000" dirty="0" smtClean="0">
                <a:latin typeface="Georgia" pitchFamily="18" charset="0"/>
                <a:cs typeface="Arial" charset="0"/>
              </a:rPr>
              <a:t>		</a:t>
            </a:r>
            <a:r>
              <a:rPr lang="ru-RU" sz="2000" dirty="0" smtClean="0">
                <a:solidFill>
                  <a:schemeClr val="accent2"/>
                </a:solidFill>
                <a:latin typeface="Georgia" pitchFamily="18" charset="0"/>
              </a:rPr>
              <a:t>скоморошество / скоморохи</a:t>
            </a:r>
          </a:p>
          <a:p>
            <a:pPr marL="542925" lvl="1" indent="-276225" eaLnBrk="1" hangingPunct="1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hu-HU" sz="2000" dirty="0" smtClean="0">
                <a:latin typeface="Georgia" pitchFamily="18" charset="0"/>
                <a:cs typeface="Arial" charset="0"/>
              </a:rPr>
              <a:t>„szent örültség”	 </a:t>
            </a:r>
            <a:r>
              <a:rPr lang="ru-RU" sz="2000" dirty="0" smtClean="0">
                <a:latin typeface="Georgia" pitchFamily="18" charset="0"/>
                <a:cs typeface="Arial" charset="0"/>
              </a:rPr>
              <a:t>   				</a:t>
            </a:r>
            <a:r>
              <a:rPr lang="ru-RU" sz="2000" dirty="0" smtClean="0">
                <a:solidFill>
                  <a:schemeClr val="accent2"/>
                </a:solidFill>
                <a:latin typeface="Georgia" pitchFamily="18" charset="0"/>
              </a:rPr>
              <a:t>юродство</a:t>
            </a:r>
            <a:endParaRPr lang="hu-HU" sz="2000" dirty="0" smtClean="0">
              <a:latin typeface="Georgia" pitchFamily="18" charset="0"/>
              <a:cs typeface="Arial" charset="0"/>
            </a:endParaRPr>
          </a:p>
          <a:p>
            <a:pPr marL="3143250" lvl="4" indent="-158750" eaLnBrk="1" hangingPunct="1">
              <a:spcBef>
                <a:spcPct val="15000"/>
              </a:spcBef>
              <a:spcAft>
                <a:spcPct val="1500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hu-HU" dirty="0" smtClean="0">
                <a:latin typeface="Georgia" pitchFamily="18" charset="0"/>
                <a:cs typeface="Arial" charset="0"/>
              </a:rPr>
              <a:t>népi képek	 </a:t>
            </a:r>
            <a:r>
              <a:rPr lang="ru-RU" dirty="0" smtClean="0">
                <a:latin typeface="Georgia" pitchFamily="18" charset="0"/>
                <a:cs typeface="Arial" charset="0"/>
              </a:rPr>
              <a:t>      	         	</a:t>
            </a:r>
            <a:r>
              <a:rPr lang="ru-RU" dirty="0" smtClean="0">
                <a:solidFill>
                  <a:schemeClr val="accent2"/>
                </a:solidFill>
                <a:latin typeface="Georgia" pitchFamily="18" charset="0"/>
              </a:rPr>
              <a:t>лубок</a:t>
            </a:r>
            <a:endParaRPr lang="ru-RU" dirty="0" smtClean="0">
              <a:latin typeface="Georgia" pitchFamily="18" charset="0"/>
              <a:cs typeface="Arial" charset="0"/>
            </a:endParaRPr>
          </a:p>
        </p:txBody>
      </p:sp>
      <p:pic>
        <p:nvPicPr>
          <p:cNvPr id="11267" name="Picture 3" descr="Skomoroh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2133600"/>
            <a:ext cx="3249613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Skomoroh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3073400"/>
            <a:ext cx="5037137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85739"/>
            <a:ext cx="8620125" cy="866998"/>
          </a:xfrm>
        </p:spPr>
        <p:txBody>
          <a:bodyPr/>
          <a:lstStyle/>
          <a:p>
            <a:pPr eaLnBrk="1" hangingPunct="1"/>
            <a:r>
              <a:rPr lang="hu-HU" sz="2800" dirty="0" smtClean="0">
                <a:latin typeface="Georgia" pitchFamily="18" charset="0"/>
              </a:rPr>
              <a:t>Egyházszakadás és Avvakum protopópa önéletírása</a:t>
            </a:r>
            <a:br>
              <a:rPr lang="hu-HU" sz="2800" dirty="0" smtClean="0">
                <a:latin typeface="Georgia" pitchFamily="18" charset="0"/>
              </a:rPr>
            </a:br>
            <a:r>
              <a:rPr lang="ru-RU" sz="2800" dirty="0" smtClean="0">
                <a:solidFill>
                  <a:schemeClr val="accent2"/>
                </a:solidFill>
                <a:latin typeface="Georgia" pitchFamily="18" charset="0"/>
              </a:rPr>
              <a:t>Раскол и </a:t>
            </a:r>
            <a:r>
              <a:rPr lang="ru-RU" sz="2800" i="1" dirty="0" smtClean="0">
                <a:solidFill>
                  <a:schemeClr val="accent2"/>
                </a:solidFill>
                <a:latin typeface="Georgia" pitchFamily="18" charset="0"/>
              </a:rPr>
              <a:t>Житие</a:t>
            </a:r>
            <a:r>
              <a:rPr lang="ru-RU" sz="2800" dirty="0" smtClean="0">
                <a:solidFill>
                  <a:schemeClr val="accent2"/>
                </a:solidFill>
                <a:latin typeface="Georgia" pitchFamily="18" charset="0"/>
              </a:rPr>
              <a:t> Аввакума</a:t>
            </a:r>
            <a:endParaRPr lang="en-US" sz="2800" dirty="0" smtClean="0">
              <a:solidFill>
                <a:schemeClr val="accent2"/>
              </a:solidFill>
              <a:latin typeface="Georgia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1363" y="1112838"/>
            <a:ext cx="7750175" cy="1668090"/>
          </a:xfrm>
        </p:spPr>
        <p:txBody>
          <a:bodyPr/>
          <a:lstStyle/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hu-HU" sz="2200" dirty="0" smtClean="0">
                <a:latin typeface="Georgia" pitchFamily="18" charset="0"/>
              </a:rPr>
              <a:t>ön-hagiografia sajátosságai</a:t>
            </a: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hu-HU" sz="2200" dirty="0" smtClean="0">
                <a:latin typeface="Georgia" pitchFamily="18" charset="0"/>
              </a:rPr>
              <a:t>beszélt, „természetes” nyelvre való orientáltság </a:t>
            </a:r>
            <a:r>
              <a:rPr lang="ru-RU" sz="2200" dirty="0" smtClean="0">
                <a:solidFill>
                  <a:schemeClr val="accent2"/>
                </a:solidFill>
                <a:latin typeface="Georgia" pitchFamily="18" charset="0"/>
              </a:rPr>
              <a:t>владение русским природным языком</a:t>
            </a:r>
            <a:r>
              <a:rPr lang="ru-RU" sz="2200" dirty="0" smtClean="0">
                <a:latin typeface="Georgia" pitchFamily="18" charset="0"/>
              </a:rPr>
              <a:t> </a:t>
            </a:r>
            <a:endParaRPr lang="hu-HU" sz="2200" dirty="0" smtClean="0">
              <a:latin typeface="Georgia" pitchFamily="18" charset="0"/>
            </a:endParaRPr>
          </a:p>
          <a:p>
            <a:pPr eaLnBrk="1" hangingPunct="1">
              <a:spcBef>
                <a:spcPct val="15000"/>
              </a:spcBef>
              <a:spcAft>
                <a:spcPct val="15000"/>
              </a:spcAft>
            </a:pPr>
            <a:r>
              <a:rPr lang="hu-HU" sz="2200" dirty="0" smtClean="0">
                <a:latin typeface="Georgia" pitchFamily="18" charset="0"/>
              </a:rPr>
              <a:t>őszinteség és az emocionális hangnem</a:t>
            </a:r>
            <a:endParaRPr lang="en-US" sz="2200" dirty="0" smtClean="0">
              <a:latin typeface="Georgia" pitchFamily="18" charset="0"/>
            </a:endParaRPr>
          </a:p>
        </p:txBody>
      </p:sp>
      <p:pic>
        <p:nvPicPr>
          <p:cNvPr id="13316" name="Picture 4" descr="suriko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813" y="2857500"/>
            <a:ext cx="7689850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143000"/>
            <a:ext cx="4762500" cy="5000625"/>
          </a:xfrm>
        </p:spPr>
        <p:txBody>
          <a:bodyPr/>
          <a:lstStyle/>
          <a:p>
            <a:pPr marL="533400" indent="-533400" eaLnBrk="1" hangingPunct="1">
              <a:spcBef>
                <a:spcPct val="25000"/>
              </a:spcBef>
              <a:spcAft>
                <a:spcPct val="25000"/>
              </a:spcAft>
              <a:buFontTx/>
              <a:buNone/>
              <a:defRPr/>
            </a:pPr>
            <a:r>
              <a:rPr lang="hu-HU" sz="2000" i="1" dirty="0" smtClean="0">
                <a:latin typeface="Georgia" pitchFamily="18" charset="0"/>
                <a:cs typeface="Arial" charset="0"/>
              </a:rPr>
              <a:t>Szavva Grudcin története             </a:t>
            </a:r>
            <a:r>
              <a:rPr lang="ru-RU" sz="2000" i="1" dirty="0" smtClean="0">
                <a:solidFill>
                  <a:schemeClr val="accent2"/>
                </a:solidFill>
                <a:latin typeface="Georgia" pitchFamily="18" charset="0"/>
              </a:rPr>
              <a:t>Повесть о Савве Грудцыне</a:t>
            </a:r>
            <a:endParaRPr lang="hu-HU" sz="2000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265113" indent="-265113" eaLnBrk="1" hangingPunct="1">
              <a:spcBef>
                <a:spcPct val="25000"/>
              </a:spcBef>
              <a:spcAft>
                <a:spcPct val="25000"/>
              </a:spcAft>
              <a:defRPr/>
            </a:pPr>
            <a:r>
              <a:rPr lang="hu-HU" sz="2000" dirty="0" smtClean="0">
                <a:latin typeface="Georgia" pitchFamily="18" charset="0"/>
                <a:cs typeface="Arial" charset="0"/>
              </a:rPr>
              <a:t>a lélek eladása az ördögnek, hasonmásság		</a:t>
            </a:r>
            <a:r>
              <a:rPr lang="ru-RU" sz="2000" dirty="0" smtClean="0">
                <a:solidFill>
                  <a:schemeClr val="accent2"/>
                </a:solidFill>
                <a:latin typeface="Georgia" pitchFamily="18" charset="0"/>
              </a:rPr>
              <a:t>двойничество</a:t>
            </a:r>
            <a:endParaRPr lang="hu-HU" sz="2000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265113" indent="-265113" eaLnBrk="1" hangingPunct="1">
              <a:spcBef>
                <a:spcPct val="25000"/>
              </a:spcBef>
              <a:spcAft>
                <a:spcPct val="25000"/>
              </a:spcAft>
              <a:defRPr/>
            </a:pPr>
            <a:r>
              <a:rPr lang="hu-HU" sz="2000" dirty="0" smtClean="0">
                <a:latin typeface="Georgia" pitchFamily="18" charset="0"/>
                <a:cs typeface="Arial" charset="0"/>
              </a:rPr>
              <a:t>vallási legenda és mese</a:t>
            </a:r>
            <a:r>
              <a:rPr lang="ru-RU" sz="2000" dirty="0" smtClean="0">
                <a:latin typeface="Georgia" pitchFamily="18" charset="0"/>
                <a:cs typeface="Arial" charset="0"/>
              </a:rPr>
              <a:t> </a:t>
            </a:r>
            <a:r>
              <a:rPr lang="hu-HU" sz="2000" dirty="0" smtClean="0">
                <a:latin typeface="Georgia" pitchFamily="18" charset="0"/>
                <a:cs typeface="Arial" charset="0"/>
              </a:rPr>
              <a:t>modell váltogatása </a:t>
            </a:r>
            <a:r>
              <a:rPr lang="hu-HU" sz="2000" dirty="0" smtClean="0">
                <a:latin typeface="Georgia" pitchFamily="18" charset="0"/>
                <a:cs typeface="Arial" charset="0"/>
                <a:sym typeface="Wingdings" pitchFamily="2" charset="2"/>
              </a:rPr>
              <a:t></a:t>
            </a:r>
            <a:r>
              <a:rPr lang="en-US" sz="2000" dirty="0" smtClean="0">
                <a:latin typeface="Georgia" pitchFamily="18" charset="0"/>
                <a:cs typeface="Arial" charset="0"/>
                <a:sym typeface="Wingdings" pitchFamily="2" charset="2"/>
              </a:rPr>
              <a:t> </a:t>
            </a:r>
            <a:br>
              <a:rPr lang="en-US" sz="2000" dirty="0" smtClean="0">
                <a:latin typeface="Georgia" pitchFamily="18" charset="0"/>
                <a:cs typeface="Arial" charset="0"/>
                <a:sym typeface="Wingdings" pitchFamily="2" charset="2"/>
              </a:rPr>
            </a:br>
            <a:r>
              <a:rPr lang="hu-HU" sz="2000" dirty="0" smtClean="0">
                <a:latin typeface="Georgia" pitchFamily="18" charset="0"/>
                <a:cs typeface="Arial" charset="0"/>
                <a:sym typeface="Wingdings" pitchFamily="2" charset="2"/>
              </a:rPr>
              <a:t>a „becsapott” várakozás effektusa</a:t>
            </a:r>
            <a:br>
              <a:rPr lang="hu-HU" sz="2000" dirty="0" smtClean="0">
                <a:latin typeface="Georgia" pitchFamily="18" charset="0"/>
                <a:cs typeface="Arial" charset="0"/>
                <a:sym typeface="Wingdings" pitchFamily="2" charset="2"/>
              </a:rPr>
            </a:br>
            <a:r>
              <a:rPr lang="ru-RU" sz="2000" dirty="0" smtClean="0">
                <a:latin typeface="Georgia" pitchFamily="18" charset="0"/>
                <a:cs typeface="Arial" charset="0"/>
                <a:sym typeface="Wingdings" pitchFamily="2" charset="2"/>
              </a:rPr>
              <a:t>	</a:t>
            </a:r>
            <a:r>
              <a:rPr lang="ru-RU" sz="2000" dirty="0" smtClean="0">
                <a:solidFill>
                  <a:schemeClr val="accent2"/>
                </a:solidFill>
                <a:latin typeface="Georgia" pitchFamily="18" charset="0"/>
              </a:rPr>
              <a:t>эффект обманутого ожидания,</a:t>
            </a:r>
            <a:endParaRPr lang="hu-HU" sz="2000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533400" indent="-533400" eaLnBrk="1" hangingPunct="1">
              <a:spcBef>
                <a:spcPct val="25000"/>
              </a:spcBef>
              <a:spcAft>
                <a:spcPct val="25000"/>
              </a:spcAft>
              <a:buFontTx/>
              <a:buNone/>
              <a:defRPr/>
            </a:pPr>
            <a:r>
              <a:rPr lang="hu-HU" sz="2000" i="1" dirty="0" smtClean="0">
                <a:latin typeface="Georgia" pitchFamily="18" charset="0"/>
                <a:cs typeface="Arial" charset="0"/>
              </a:rPr>
              <a:t>História a Keserű Balsorsról       </a:t>
            </a:r>
            <a:r>
              <a:rPr lang="ru-RU" sz="2000" i="1" dirty="0" smtClean="0">
                <a:solidFill>
                  <a:schemeClr val="accent2"/>
                </a:solidFill>
                <a:latin typeface="Georgia" pitchFamily="18" charset="0"/>
              </a:rPr>
              <a:t>Повесть о Горе</a:t>
            </a:r>
            <a:r>
              <a:rPr lang="hu-HU" sz="2000" i="1" dirty="0" smtClean="0">
                <a:solidFill>
                  <a:schemeClr val="accent2"/>
                </a:solidFill>
                <a:latin typeface="Georgia" pitchFamily="18" charset="0"/>
              </a:rPr>
              <a:t>-</a:t>
            </a:r>
            <a:r>
              <a:rPr lang="ru-RU" sz="2000" i="1" dirty="0" smtClean="0">
                <a:solidFill>
                  <a:schemeClr val="accent2"/>
                </a:solidFill>
                <a:latin typeface="Georgia" pitchFamily="18" charset="0"/>
              </a:rPr>
              <a:t>Злочастии</a:t>
            </a:r>
            <a:endParaRPr lang="hu-HU" sz="2000" i="1" dirty="0" smtClean="0">
              <a:solidFill>
                <a:schemeClr val="accent2"/>
              </a:solidFill>
              <a:latin typeface="Georgia" pitchFamily="18" charset="0"/>
            </a:endParaRPr>
          </a:p>
          <a:p>
            <a:pPr marL="265113" indent="-265113" eaLnBrk="1" hangingPunct="1">
              <a:spcBef>
                <a:spcPct val="25000"/>
              </a:spcBef>
              <a:spcAft>
                <a:spcPct val="25000"/>
              </a:spcAft>
              <a:defRPr/>
            </a:pPr>
            <a:r>
              <a:rPr lang="hu-HU" sz="2000" dirty="0" smtClean="0">
                <a:latin typeface="Georgia" pitchFamily="18" charset="0"/>
                <a:cs typeface="Arial" charset="0"/>
              </a:rPr>
              <a:t>verses elbeszélés</a:t>
            </a:r>
            <a:br>
              <a:rPr lang="hu-HU" sz="2000" dirty="0" smtClean="0">
                <a:latin typeface="Georgia" pitchFamily="18" charset="0"/>
                <a:cs typeface="Arial" charset="0"/>
              </a:rPr>
            </a:br>
            <a:r>
              <a:rPr lang="hu-HU" sz="2000" dirty="0" smtClean="0">
                <a:latin typeface="Georgia" pitchFamily="18" charset="0"/>
                <a:cs typeface="Arial" charset="0"/>
                <a:sym typeface="Wingdings" pitchFamily="2" charset="2"/>
              </a:rPr>
              <a:t> </a:t>
            </a:r>
            <a:r>
              <a:rPr lang="hu-HU" sz="2000" dirty="0" smtClean="0">
                <a:latin typeface="Georgia" pitchFamily="18" charset="0"/>
                <a:cs typeface="Arial" charset="0"/>
              </a:rPr>
              <a:t>a népköltészet, a vallási</a:t>
            </a:r>
            <a:br>
              <a:rPr lang="hu-HU" sz="2000" dirty="0" smtClean="0">
                <a:latin typeface="Georgia" pitchFamily="18" charset="0"/>
                <a:cs typeface="Arial" charset="0"/>
              </a:rPr>
            </a:br>
            <a:r>
              <a:rPr lang="hu-HU" sz="2000" dirty="0" smtClean="0">
                <a:latin typeface="Georgia" pitchFamily="18" charset="0"/>
                <a:cs typeface="Arial" charset="0"/>
              </a:rPr>
              <a:t>(írott) bűnbánó versek és apokrifek</a:t>
            </a:r>
          </a:p>
        </p:txBody>
      </p:sp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928688" y="285750"/>
            <a:ext cx="77866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hu-HU" sz="3600" b="1" dirty="0">
                <a:solidFill>
                  <a:srgbClr val="000000"/>
                </a:solidFill>
                <a:latin typeface="Georgia" pitchFamily="18" charset="0"/>
              </a:rPr>
              <a:t>A 17. századi elbeszélések</a:t>
            </a:r>
            <a:endParaRPr lang="en-US" sz="3600" b="1" dirty="0">
              <a:solidFill>
                <a:srgbClr val="000000"/>
              </a:solidFill>
              <a:latin typeface="Georgia" pitchFamily="18" charset="0"/>
            </a:endParaRPr>
          </a:p>
        </p:txBody>
      </p:sp>
      <p:pic>
        <p:nvPicPr>
          <p:cNvPr id="12292" name="Picture 3" descr="Povest o Gore 1.jpg"/>
          <p:cNvPicPr>
            <a:picLocks noChangeAspect="1"/>
          </p:cNvPicPr>
          <p:nvPr/>
        </p:nvPicPr>
        <p:blipFill>
          <a:blip r:embed="rId2" cstate="print"/>
          <a:srcRect l="1909" t="16402" r="3412" b="5901"/>
          <a:stretch>
            <a:fillRect/>
          </a:stretch>
        </p:blipFill>
        <p:spPr bwMode="auto">
          <a:xfrm>
            <a:off x="5148263" y="1052513"/>
            <a:ext cx="3681412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Ornament 2A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lum bright="-100000" contrast="50000"/>
          </a:blip>
          <a:srcRect/>
          <a:stretch>
            <a:fillRect/>
          </a:stretch>
        </p:blipFill>
        <p:spPr bwMode="auto">
          <a:xfrm>
            <a:off x="1619672" y="6093296"/>
            <a:ext cx="1872680" cy="344933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hu-HU" sz="2800" b="1" dirty="0">
                <a:solidFill>
                  <a:srgbClr val="990000"/>
                </a:solidFill>
                <a:latin typeface="Georgia" pitchFamily="18" charset="0"/>
              </a:rPr>
              <a:t>Képek forrásai</a:t>
            </a:r>
            <a:r>
              <a:rPr lang="ru-RU" sz="2800" b="1" dirty="0">
                <a:latin typeface="Georgia" pitchFamily="18" charset="0"/>
              </a:rPr>
              <a:t/>
            </a:r>
            <a:br>
              <a:rPr lang="ru-RU" sz="2800" b="1" dirty="0">
                <a:latin typeface="Georgia" pitchFamily="18" charset="0"/>
              </a:rPr>
            </a:br>
            <a:r>
              <a:rPr lang="ru-RU" sz="2800" b="1" dirty="0">
                <a:solidFill>
                  <a:srgbClr val="00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Источники иллюстраций</a:t>
            </a:r>
            <a:endParaRPr lang="en-US" sz="2800" dirty="0">
              <a:latin typeface="Cambria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1641" y="1196975"/>
            <a:ext cx="7366272" cy="507365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sz="1400" dirty="0" smtClean="0">
                <a:latin typeface="+mj-lt"/>
              </a:rPr>
              <a:t>A Kulikovi csata. Illumináció17. századi krónikában. </a:t>
            </a:r>
            <a:r>
              <a:rPr lang="ru-RU" sz="1400" u="sng" dirty="0">
                <a:latin typeface="+mj-lt"/>
                <a:hlinkClick r:id="rId2"/>
              </a:rPr>
              <a:t>http://</a:t>
            </a:r>
            <a:r>
              <a:rPr lang="ru-RU" sz="1400" u="sng" dirty="0" smtClean="0">
                <a:latin typeface="+mj-lt"/>
                <a:hlinkClick r:id="rId2"/>
              </a:rPr>
              <a:t>bibliotekar.ru/rus/98.htm</a:t>
            </a:r>
            <a:endParaRPr lang="hu-HU" sz="1400" u="sng" dirty="0" smtClean="0">
              <a:latin typeface="+mj-lt"/>
            </a:endParaRPr>
          </a:p>
          <a:p>
            <a:pPr marL="0" indent="0">
              <a:buNone/>
              <a:defRPr/>
            </a:pPr>
            <a:endParaRPr lang="hu-HU" sz="1400" u="sng" dirty="0">
              <a:latin typeface="+mj-lt"/>
            </a:endParaRPr>
          </a:p>
          <a:p>
            <a:pPr marL="0" indent="0">
              <a:buNone/>
              <a:defRPr/>
            </a:pPr>
            <a:endParaRPr lang="hu-HU" sz="1400" u="sng" dirty="0" smtClean="0">
              <a:latin typeface="+mj-lt"/>
            </a:endParaRPr>
          </a:p>
          <a:p>
            <a:pPr marL="0" indent="0">
              <a:buNone/>
              <a:defRPr/>
            </a:pPr>
            <a:endParaRPr lang="hu-HU" sz="1400" u="sng" dirty="0">
              <a:latin typeface="+mj-lt"/>
            </a:endParaRPr>
          </a:p>
          <a:p>
            <a:pPr marL="0" indent="0">
              <a:buNone/>
              <a:defRPr/>
            </a:pPr>
            <a:r>
              <a:rPr lang="hu-HU" sz="1400" dirty="0" smtClean="0">
                <a:latin typeface="+mj-lt"/>
              </a:rPr>
              <a:t> Afanszij Nyikitin utazásának térképe</a:t>
            </a:r>
            <a:br>
              <a:rPr lang="hu-HU" sz="1400" dirty="0" smtClean="0">
                <a:latin typeface="+mj-lt"/>
              </a:rPr>
            </a:br>
            <a:r>
              <a:rPr lang="ru-RU" sz="1400" u="sng" dirty="0" smtClean="0">
                <a:latin typeface="+mj-lt"/>
                <a:hlinkClick r:id="rId3"/>
              </a:rPr>
              <a:t>http</a:t>
            </a:r>
            <a:r>
              <a:rPr lang="ru-RU" sz="1400" u="sng" dirty="0">
                <a:latin typeface="+mj-lt"/>
                <a:hlinkClick r:id="rId3"/>
              </a:rPr>
              <a:t>://</a:t>
            </a:r>
            <a:r>
              <a:rPr lang="ru-RU" sz="1400" u="sng" dirty="0" smtClean="0">
                <a:latin typeface="+mj-lt"/>
                <a:hlinkClick r:id="rId3"/>
              </a:rPr>
              <a:t>www.persons-journal.com/userfiles/Image/32-2011/nikitin.jpg</a:t>
            </a:r>
            <a:endParaRPr lang="hu-HU" sz="1400" u="sng" dirty="0" smtClean="0">
              <a:latin typeface="+mj-lt"/>
            </a:endParaRPr>
          </a:p>
          <a:p>
            <a:pPr marL="0" indent="0">
              <a:buNone/>
              <a:defRPr/>
            </a:pPr>
            <a:endParaRPr lang="hu-HU" sz="1400" u="sng" dirty="0">
              <a:latin typeface="+mj-lt"/>
            </a:endParaRPr>
          </a:p>
          <a:p>
            <a:pPr marL="0" indent="0">
              <a:buNone/>
              <a:defRPr/>
            </a:pPr>
            <a:endParaRPr lang="hu-HU" sz="1400" u="sng" dirty="0" smtClean="0">
              <a:latin typeface="+mj-lt"/>
            </a:endParaRPr>
          </a:p>
          <a:p>
            <a:pPr marL="0" indent="0">
              <a:buNone/>
              <a:defRPr/>
            </a:pPr>
            <a:endParaRPr lang="hu-HU" sz="1400" dirty="0" smtClean="0">
              <a:latin typeface="+mj-lt"/>
              <a:hlinkClick r:id="rId4"/>
            </a:endParaRPr>
          </a:p>
          <a:p>
            <a:pPr marL="0" indent="0">
              <a:buNone/>
              <a:defRPr/>
            </a:pPr>
            <a:r>
              <a:rPr lang="en-US" sz="1400" dirty="0" smtClean="0">
                <a:latin typeface="+mj-lt"/>
                <a:hlinkClick r:id="rId4"/>
              </a:rPr>
              <a:t>http</a:t>
            </a:r>
            <a:r>
              <a:rPr lang="en-US" sz="1400" dirty="0">
                <a:latin typeface="+mj-lt"/>
                <a:hlinkClick r:id="rId4"/>
              </a:rPr>
              <a:t>://</a:t>
            </a:r>
            <a:r>
              <a:rPr lang="en-US" sz="1400" dirty="0" smtClean="0">
                <a:latin typeface="+mj-lt"/>
                <a:hlinkClick r:id="rId4"/>
              </a:rPr>
              <a:t>novshestvoxx1.narod.ru/knigi.html</a:t>
            </a:r>
            <a:r>
              <a:rPr lang="hu-HU" sz="1400" dirty="0" smtClean="0">
                <a:latin typeface="+mj-lt"/>
              </a:rPr>
              <a:t>	</a:t>
            </a:r>
            <a:br>
              <a:rPr lang="hu-HU" sz="1400" dirty="0" smtClean="0">
                <a:latin typeface="+mj-lt"/>
              </a:rPr>
            </a:br>
            <a:r>
              <a:rPr lang="hu-HU" sz="1400" dirty="0">
                <a:latin typeface="+mj-lt"/>
              </a:rPr>
              <a:t>Dmitrij Butorin illusztrációja Afanszij Nyikitin </a:t>
            </a:r>
            <a:r>
              <a:rPr lang="hu-HU" sz="1400" dirty="0" smtClean="0">
                <a:latin typeface="+mj-lt"/>
              </a:rPr>
              <a:t>művéhez</a:t>
            </a:r>
          </a:p>
          <a:p>
            <a:pPr marL="0" indent="0">
              <a:buNone/>
              <a:defRPr/>
            </a:pPr>
            <a:endParaRPr lang="hu-HU" sz="1400" dirty="0">
              <a:latin typeface="+mj-lt"/>
            </a:endParaRPr>
          </a:p>
          <a:p>
            <a:pPr marL="0" indent="0">
              <a:buNone/>
              <a:defRPr/>
            </a:pPr>
            <a:endParaRPr lang="hu-HU" sz="1400" dirty="0" smtClean="0">
              <a:latin typeface="+mj-lt"/>
            </a:endParaRPr>
          </a:p>
          <a:p>
            <a:pPr marL="0" indent="0">
              <a:buNone/>
              <a:defRPr/>
            </a:pPr>
            <a:endParaRPr lang="hu-HU" sz="1400" dirty="0">
              <a:latin typeface="+mj-lt"/>
            </a:endParaRPr>
          </a:p>
          <a:p>
            <a:pPr marL="0" indent="0">
              <a:buNone/>
              <a:defRPr/>
            </a:pPr>
            <a:r>
              <a:rPr lang="hu-HU" sz="1400" u="sng" dirty="0">
                <a:latin typeface="+mj-lt"/>
                <a:hlinkClick r:id="rId5"/>
              </a:rPr>
              <a:t>http://</a:t>
            </a:r>
            <a:r>
              <a:rPr lang="hu-HU" sz="1400" u="sng" dirty="0" smtClean="0">
                <a:latin typeface="+mj-lt"/>
                <a:hlinkClick r:id="rId5"/>
              </a:rPr>
              <a:t>www.varvar.ru/arhiv/gallery/lubok/lubok8.html</a:t>
            </a:r>
            <a:endParaRPr lang="hu-HU" sz="1400" u="sng" dirty="0" smtClean="0">
              <a:latin typeface="+mj-lt"/>
            </a:endParaRPr>
          </a:p>
          <a:p>
            <a:pPr marL="0" indent="0">
              <a:buNone/>
              <a:defRPr/>
            </a:pPr>
            <a:endParaRPr lang="hu-HU" sz="1400" u="sng" dirty="0">
              <a:latin typeface="+mj-lt"/>
            </a:endParaRPr>
          </a:p>
          <a:p>
            <a:pPr marL="0" indent="0">
              <a:buNone/>
              <a:defRPr/>
            </a:pPr>
            <a:endParaRPr lang="hu-HU" sz="1400" u="sng" dirty="0" smtClean="0">
              <a:latin typeface="+mj-lt"/>
            </a:endParaRPr>
          </a:p>
          <a:p>
            <a:pPr marL="0" indent="0">
              <a:buNone/>
              <a:defRPr/>
            </a:pPr>
            <a:endParaRPr lang="hu-HU" sz="1400" u="sng" dirty="0">
              <a:latin typeface="+mj-lt"/>
            </a:endParaRPr>
          </a:p>
          <a:p>
            <a:pPr marL="0" indent="0">
              <a:buNone/>
              <a:defRPr/>
            </a:pPr>
            <a:endParaRPr lang="hu-HU" sz="1400" u="sng" dirty="0" smtClean="0">
              <a:latin typeface="+mj-lt"/>
            </a:endParaRPr>
          </a:p>
          <a:p>
            <a:pPr marL="0" indent="0">
              <a:buNone/>
              <a:defRPr/>
            </a:pPr>
            <a:r>
              <a:rPr lang="hu-HU" sz="1400" u="sng" dirty="0">
                <a:latin typeface="+mj-lt"/>
                <a:hlinkClick r:id="rId6"/>
              </a:rPr>
              <a:t>http://www.varvar.ru/arhiv/gallery/lubok/lubok4.html</a:t>
            </a:r>
            <a:endParaRPr lang="hu-HU" sz="1400" dirty="0">
              <a:latin typeface="+mj-lt"/>
            </a:endParaRPr>
          </a:p>
          <a:p>
            <a:pPr marL="0" indent="0">
              <a:buNone/>
              <a:defRPr/>
            </a:pPr>
            <a:endParaRPr lang="hu-HU" sz="1400" dirty="0" smtClean="0"/>
          </a:p>
          <a:p>
            <a:pPr marL="0" indent="0">
              <a:buNone/>
              <a:defRPr/>
            </a:pPr>
            <a:endParaRPr lang="en-US" sz="1400" dirty="0"/>
          </a:p>
        </p:txBody>
      </p:sp>
      <p:pic>
        <p:nvPicPr>
          <p:cNvPr id="4" name="Picture 3" descr="532px-Kulikovo0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76672"/>
            <a:ext cx="1152128" cy="138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Karta Afanasija Nikitina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59"/>
          <a:stretch>
            <a:fillRect/>
          </a:stretch>
        </p:blipFill>
        <p:spPr bwMode="auto">
          <a:xfrm>
            <a:off x="139428" y="2002463"/>
            <a:ext cx="1192213" cy="101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Nikitin8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E9F4D6"/>
              </a:clrFrom>
              <a:clrTo>
                <a:srgbClr val="E9F4D6">
                  <a:alpha val="0"/>
                </a:srgbClr>
              </a:clrTo>
            </a:clrChange>
            <a:lum bright="20000" contrast="-40000"/>
          </a:blip>
          <a:srcRect l="2213" t="2751" r="2213" b="2751"/>
          <a:stretch>
            <a:fillRect/>
          </a:stretch>
        </p:blipFill>
        <p:spPr bwMode="auto">
          <a:xfrm>
            <a:off x="21664" y="3301529"/>
            <a:ext cx="1279488" cy="864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Bova 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704" y="4447550"/>
            <a:ext cx="1284847" cy="96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Eruslan"/>
          <p:cNvPicPr>
            <a:picLocks noChangeAspect="1" noChangeArrowheads="1"/>
          </p:cNvPicPr>
          <p:nvPr/>
        </p:nvPicPr>
        <p:blipFill>
          <a:blip r:embed="rId11" cstate="print"/>
          <a:srcRect b="2496"/>
          <a:stretch>
            <a:fillRect/>
          </a:stretch>
        </p:blipFill>
        <p:spPr bwMode="auto">
          <a:xfrm>
            <a:off x="139428" y="5579357"/>
            <a:ext cx="1192213" cy="101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6634793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9712" y="836712"/>
            <a:ext cx="6718200" cy="5433913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hu-HU" sz="1400" dirty="0" smtClean="0">
                <a:hlinkClick r:id="rId2"/>
              </a:rPr>
              <a:t>https</a:t>
            </a:r>
            <a:r>
              <a:rPr lang="hu-HU" sz="1400" dirty="0">
                <a:hlinkClick r:id="rId2"/>
              </a:rPr>
              <a:t>://</a:t>
            </a:r>
            <a:r>
              <a:rPr lang="hu-HU" sz="1400" dirty="0" smtClean="0">
                <a:hlinkClick r:id="rId2"/>
              </a:rPr>
              <a:t>cyrillitsa.ru/uploads/posts/2012-07/thumbs/1341583873_85071.jpg</a:t>
            </a:r>
            <a:r>
              <a:rPr lang="hu-HU" sz="1400" dirty="0" smtClean="0"/>
              <a:t> </a:t>
            </a:r>
          </a:p>
          <a:p>
            <a:pPr marL="0" indent="0">
              <a:buNone/>
              <a:defRPr/>
            </a:pPr>
            <a:endParaRPr lang="hu-HU" sz="1400" u="sng" dirty="0"/>
          </a:p>
          <a:p>
            <a:pPr marL="0" indent="0">
              <a:buNone/>
              <a:defRPr/>
            </a:pPr>
            <a:endParaRPr lang="hu-HU" sz="1400" u="sng" dirty="0" smtClean="0"/>
          </a:p>
          <a:p>
            <a:pPr marL="0" indent="0">
              <a:buNone/>
              <a:defRPr/>
            </a:pPr>
            <a:endParaRPr lang="hu-HU" sz="1400" u="sng" dirty="0"/>
          </a:p>
          <a:p>
            <a:pPr marL="0" indent="0">
              <a:buNone/>
              <a:defRPr/>
            </a:pPr>
            <a:r>
              <a:rPr lang="hu-HU" sz="1400" dirty="0" smtClean="0"/>
              <a:t>Táncos és igric. Lubok. 18. század második fele. </a:t>
            </a:r>
            <a:br>
              <a:rPr lang="hu-HU" sz="1400" dirty="0" smtClean="0"/>
            </a:br>
            <a:r>
              <a:rPr lang="hu-HU" sz="1400" dirty="0" smtClean="0"/>
              <a:t>/ </a:t>
            </a:r>
            <a:r>
              <a:rPr lang="ru-RU" sz="1400" dirty="0"/>
              <a:t>Лубок: Русские народные </a:t>
            </a:r>
            <a:r>
              <a:rPr lang="ru-RU" sz="1400" dirty="0" smtClean="0"/>
              <a:t>картинки</a:t>
            </a:r>
            <a:r>
              <a:rPr lang="hu-HU" sz="1400" dirty="0" smtClean="0"/>
              <a:t> </a:t>
            </a:r>
            <a:r>
              <a:rPr lang="ru-RU" sz="1400" dirty="0" smtClean="0"/>
              <a:t> </a:t>
            </a:r>
            <a:r>
              <a:rPr lang="ru-RU" sz="1400" dirty="0"/>
              <a:t>XVII–XVIII вв</a:t>
            </a:r>
            <a:r>
              <a:rPr lang="ru-RU" sz="1400" dirty="0" smtClean="0"/>
              <a:t>.</a:t>
            </a:r>
            <a:br>
              <a:rPr lang="ru-RU" sz="1400" dirty="0" smtClean="0"/>
            </a:br>
            <a:r>
              <a:rPr lang="ru-RU" sz="1400" dirty="0" smtClean="0"/>
              <a:t>М</a:t>
            </a:r>
            <a:r>
              <a:rPr lang="ru-RU" sz="1400" dirty="0"/>
              <a:t>.: «Сов. художник», 1968</a:t>
            </a:r>
            <a:r>
              <a:rPr lang="ru-RU" sz="1400" dirty="0" smtClean="0"/>
              <a:t>. С</a:t>
            </a:r>
            <a:r>
              <a:rPr lang="ru-RU" sz="1400" dirty="0"/>
              <a:t>. 58, илл. 36.</a:t>
            </a:r>
            <a:endParaRPr lang="hu-HU" sz="1400" dirty="0"/>
          </a:p>
          <a:p>
            <a:pPr marL="0" indent="0">
              <a:buNone/>
              <a:defRPr/>
            </a:pPr>
            <a:endParaRPr lang="hu-HU" sz="1400" u="sng" dirty="0"/>
          </a:p>
          <a:p>
            <a:pPr marL="0" indent="0">
              <a:buNone/>
              <a:defRPr/>
            </a:pPr>
            <a:r>
              <a:rPr lang="hu-HU" sz="1400" dirty="0" smtClean="0"/>
              <a:t>A Marjina-erdőben. </a:t>
            </a:r>
            <a:r>
              <a:rPr lang="hu-HU" sz="1400" dirty="0"/>
              <a:t>Lubok. </a:t>
            </a:r>
            <a:r>
              <a:rPr lang="hu-HU" sz="1400" dirty="0" smtClean="0"/>
              <a:t>1858.</a:t>
            </a:r>
            <a:br>
              <a:rPr lang="hu-HU" sz="1400" dirty="0" smtClean="0"/>
            </a:br>
            <a:r>
              <a:rPr lang="hu-HU" sz="1400" dirty="0" smtClean="0"/>
              <a:t>/ </a:t>
            </a:r>
            <a:r>
              <a:rPr lang="ru-RU" sz="1400" dirty="0"/>
              <a:t>Русские народные городские праздники, увеселения и зрелища</a:t>
            </a:r>
            <a:r>
              <a:rPr lang="ru-RU" sz="1400" dirty="0" smtClean="0"/>
              <a:t>:</a:t>
            </a:r>
            <a:br>
              <a:rPr lang="ru-RU" sz="1400" dirty="0" smtClean="0"/>
            </a:br>
            <a:r>
              <a:rPr lang="ru-RU" sz="1400" dirty="0" smtClean="0"/>
              <a:t>конец </a:t>
            </a:r>
            <a:r>
              <a:rPr lang="ru-RU" sz="1400" dirty="0"/>
              <a:t>XVIII – начало XX века. Л.: «Искусство», 1988. С. 57, илл. 33</a:t>
            </a:r>
            <a:r>
              <a:rPr lang="ru-RU" sz="1400" dirty="0" smtClean="0"/>
              <a:t>.</a:t>
            </a:r>
            <a:endParaRPr lang="hu-HU" sz="1400" dirty="0" smtClean="0"/>
          </a:p>
          <a:p>
            <a:pPr marL="0" indent="0">
              <a:buNone/>
              <a:defRPr/>
            </a:pPr>
            <a:endParaRPr lang="hu-HU" sz="1400" dirty="0"/>
          </a:p>
          <a:p>
            <a:pPr marL="0" indent="0">
              <a:buNone/>
              <a:defRPr/>
            </a:pPr>
            <a:endParaRPr lang="hu-HU" sz="1400" dirty="0" smtClean="0"/>
          </a:p>
          <a:p>
            <a:pPr marL="0" indent="0">
              <a:buNone/>
              <a:defRPr/>
            </a:pPr>
            <a:endParaRPr lang="hu-HU" sz="1400" dirty="0"/>
          </a:p>
          <a:p>
            <a:pPr marL="0" indent="0">
              <a:buNone/>
              <a:defRPr/>
            </a:pPr>
            <a:r>
              <a:rPr lang="hu-HU" sz="1400" dirty="0">
                <a:hlinkClick r:id="rId3"/>
              </a:rPr>
              <a:t>https://buyabook.ru/3031</a:t>
            </a:r>
            <a:r>
              <a:rPr lang="hu-HU" sz="1400" dirty="0" smtClean="0">
                <a:hlinkClick r:id="rId3"/>
              </a:rPr>
              <a:t>/</a:t>
            </a:r>
            <a:endParaRPr lang="hu-HU" sz="1400" dirty="0" smtClean="0"/>
          </a:p>
          <a:p>
            <a:pPr marL="0" indent="0">
              <a:buNone/>
              <a:defRPr/>
            </a:pPr>
            <a:endParaRPr lang="ru-RU" sz="1400" dirty="0" smtClean="0"/>
          </a:p>
          <a:p>
            <a:pPr marL="0" indent="0">
              <a:buNone/>
              <a:defRPr/>
            </a:pPr>
            <a:endParaRPr lang="hu-HU" sz="1400" dirty="0" smtClean="0"/>
          </a:p>
          <a:p>
            <a:pPr marL="0" indent="0">
              <a:buNone/>
              <a:defRPr/>
            </a:pPr>
            <a:endParaRPr lang="ru-RU" sz="1400" dirty="0"/>
          </a:p>
          <a:p>
            <a:pPr marL="0" indent="0">
              <a:buNone/>
              <a:defRPr/>
            </a:pPr>
            <a:endParaRPr lang="ru-RU" sz="1400" dirty="0" smtClean="0"/>
          </a:p>
          <a:p>
            <a:pPr marL="0" indent="0">
              <a:buNone/>
              <a:defRPr/>
            </a:pPr>
            <a:r>
              <a:rPr lang="hu-HU" sz="1400" dirty="0">
                <a:hlinkClick r:id="rId4"/>
              </a:rPr>
              <a:t>http://</a:t>
            </a:r>
            <a:r>
              <a:rPr lang="hu-HU" sz="1400" dirty="0" smtClean="0">
                <a:hlinkClick r:id="rId4"/>
              </a:rPr>
              <a:t>www.art-portrets.ru/boyarinya_morozova.html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hu-HU" sz="1400" dirty="0" smtClean="0"/>
              <a:t>V. Szurikov, </a:t>
            </a:r>
            <a:r>
              <a:rPr lang="en-US" sz="1400" dirty="0"/>
              <a:t>Morozova bojárasszony</a:t>
            </a:r>
            <a:r>
              <a:rPr lang="hu-HU" sz="1400" dirty="0" smtClean="0"/>
              <a:t>. </a:t>
            </a:r>
            <a:r>
              <a:rPr lang="en-US" sz="1400" dirty="0" smtClean="0"/>
              <a:t>1884-1887</a:t>
            </a:r>
            <a:r>
              <a:rPr lang="hu-HU" sz="1400" dirty="0" smtClean="0"/>
              <a:t>.</a:t>
            </a:r>
          </a:p>
          <a:p>
            <a:pPr marL="0" indent="0">
              <a:buNone/>
              <a:defRPr/>
            </a:pPr>
            <a:endParaRPr lang="hu-HU" sz="1400" dirty="0"/>
          </a:p>
          <a:p>
            <a:pPr marL="0" indent="0">
              <a:buNone/>
              <a:defRPr/>
            </a:pPr>
            <a:endParaRPr lang="hu-HU" sz="1400" dirty="0" smtClean="0"/>
          </a:p>
          <a:p>
            <a:pPr marL="0" indent="0">
              <a:buNone/>
              <a:defRPr/>
            </a:pPr>
            <a:endParaRPr lang="en-US" sz="1400" dirty="0"/>
          </a:p>
        </p:txBody>
      </p:sp>
      <p:pic>
        <p:nvPicPr>
          <p:cNvPr id="10" name="Picture 9" descr="Kavaler i dama 2.jpg"/>
          <p:cNvPicPr>
            <a:picLocks noChangeAspect="1"/>
          </p:cNvPicPr>
          <p:nvPr/>
        </p:nvPicPr>
        <p:blipFill>
          <a:blip r:embed="rId5" cstate="print">
            <a:lum bright="30000" contrast="20000"/>
          </a:blip>
          <a:srcRect l="9460" t="22700" r="22973" b="6951"/>
          <a:stretch>
            <a:fillRect/>
          </a:stretch>
        </p:blipFill>
        <p:spPr>
          <a:xfrm>
            <a:off x="158594" y="116631"/>
            <a:ext cx="945163" cy="1368152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11" name="Picture 3" descr="Skomoroh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3799" y="1604003"/>
            <a:ext cx="769958" cy="10577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Skomoroh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3373" y="2780928"/>
            <a:ext cx="1250811" cy="878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Povest o Gore 1.jpg"/>
          <p:cNvPicPr>
            <a:picLocks noChangeAspect="1"/>
          </p:cNvPicPr>
          <p:nvPr/>
        </p:nvPicPr>
        <p:blipFill>
          <a:blip r:embed="rId8" cstate="print"/>
          <a:srcRect l="1909" t="16402" r="3412" b="5901"/>
          <a:stretch>
            <a:fillRect/>
          </a:stretch>
        </p:blipFill>
        <p:spPr bwMode="auto">
          <a:xfrm>
            <a:off x="300640" y="3778830"/>
            <a:ext cx="790375" cy="114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suriko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918" y="5275491"/>
            <a:ext cx="1780359" cy="88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6758995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>
              <a:defRPr/>
            </a:pPr>
            <a:r>
              <a:rPr lang="hu-HU" sz="3200" b="1" dirty="0" smtClean="0">
                <a:solidFill>
                  <a:srgbClr val="7F582D"/>
                </a:solidFill>
                <a:latin typeface="+mn-lt"/>
              </a:rPr>
              <a:t>Elbeszélések.</a:t>
            </a:r>
            <a:r>
              <a:rPr lang="ru-RU" sz="3200" b="1" dirty="0" smtClean="0">
                <a:solidFill>
                  <a:srgbClr val="7F582D"/>
                </a:solidFill>
                <a:latin typeface="+mn-lt"/>
              </a:rPr>
              <a:t> </a:t>
            </a:r>
            <a:r>
              <a:rPr lang="ru-RU" sz="32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Повести.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196975"/>
            <a:ext cx="8229600" cy="507365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Font typeface="Georgia" pitchFamily="18" charset="0"/>
              <a:buChar char="–"/>
              <a:defRPr/>
            </a:pPr>
            <a:r>
              <a:rPr lang="hu-HU" sz="2000" dirty="0" smtClean="0">
                <a:solidFill>
                  <a:srgbClr val="000000"/>
                </a:solidFill>
              </a:rPr>
              <a:t>13. századig –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hu-HU" sz="2000" dirty="0" smtClean="0">
                <a:solidFill>
                  <a:srgbClr val="000000"/>
                </a:solidFill>
              </a:rPr>
              <a:t>krónikák, hagiográfiák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hu-HU" sz="2000" dirty="0" smtClean="0">
                <a:solidFill>
                  <a:srgbClr val="000000"/>
                </a:solidFill>
              </a:rPr>
              <a:t>és</a:t>
            </a:r>
            <a:r>
              <a:rPr lang="ru-RU" sz="2000" dirty="0" smtClean="0">
                <a:solidFill>
                  <a:srgbClr val="000000"/>
                </a:solidFill>
              </a:rPr>
              <a:t> </a:t>
            </a:r>
            <a:r>
              <a:rPr lang="hu-HU" sz="2000" dirty="0" smtClean="0">
                <a:solidFill>
                  <a:srgbClr val="000000"/>
                </a:solidFill>
              </a:rPr>
              <a:t>más műfajok alkotóeleme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Georgia" pitchFamily="18" charset="0"/>
              <a:buChar char="–"/>
              <a:defRPr/>
            </a:pPr>
            <a:r>
              <a:rPr lang="hu-HU" sz="2000" dirty="0" smtClean="0">
                <a:solidFill>
                  <a:srgbClr val="000000"/>
                </a:solidFill>
              </a:rPr>
              <a:t> az önálló elbeszélések keletkezésének okai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hu-HU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Műfaji változatok</a:t>
            </a:r>
          </a:p>
          <a:p>
            <a:pPr marL="357188" indent="-357188">
              <a:spcBef>
                <a:spcPct val="2500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hu-HU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Történelmi  és „hadi” elbeszélések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ru-RU" sz="2000" dirty="0" smtClean="0">
                <a:solidFill>
                  <a:srgbClr val="000000"/>
                </a:solidFill>
              </a:rPr>
              <a:t> 		</a:t>
            </a:r>
            <a:r>
              <a:rPr lang="ru-RU" sz="2000" dirty="0" smtClean="0">
                <a:solidFill>
                  <a:srgbClr val="003399"/>
                </a:solidFill>
              </a:rPr>
              <a:t>Исторические и воинские повести</a:t>
            </a:r>
          </a:p>
          <a:p>
            <a:pPr marL="534988" indent="-357188">
              <a:spcBef>
                <a:spcPct val="25000"/>
              </a:spcBef>
              <a:spcAft>
                <a:spcPts val="0"/>
              </a:spcAft>
              <a:defRPr/>
            </a:pPr>
            <a:r>
              <a:rPr lang="hu-HU" sz="2000" b="1" dirty="0" smtClean="0">
                <a:solidFill>
                  <a:srgbClr val="000000"/>
                </a:solidFill>
              </a:rPr>
              <a:t>a tatárjárás korából:</a:t>
            </a:r>
            <a:br>
              <a:rPr lang="hu-HU" sz="2000" b="1" dirty="0" smtClean="0">
                <a:solidFill>
                  <a:srgbClr val="000000"/>
                </a:solidFill>
              </a:rPr>
            </a:br>
            <a:r>
              <a:rPr lang="hu-HU" sz="2000" i="1" dirty="0" smtClean="0">
                <a:solidFill>
                  <a:srgbClr val="000000"/>
                </a:solidFill>
              </a:rPr>
              <a:t>Elbeszélés a Kalka folyói csatáról</a:t>
            </a:r>
            <a:r>
              <a:rPr lang="ru-RU" sz="2000" i="1" dirty="0" smtClean="0">
                <a:solidFill>
                  <a:srgbClr val="000000"/>
                </a:solidFill>
              </a:rPr>
              <a:t> (1223)</a:t>
            </a:r>
            <a:br>
              <a:rPr lang="ru-RU" sz="2000" i="1" dirty="0" smtClean="0">
                <a:solidFill>
                  <a:srgbClr val="000000"/>
                </a:solidFill>
              </a:rPr>
            </a:br>
            <a:r>
              <a:rPr lang="ru-RU" sz="2000" i="1" dirty="0" smtClean="0">
                <a:solidFill>
                  <a:srgbClr val="000000"/>
                </a:solidFill>
              </a:rPr>
              <a:t>		</a:t>
            </a:r>
            <a:r>
              <a:rPr lang="ru-RU" sz="2000" i="1" dirty="0" smtClean="0">
                <a:solidFill>
                  <a:srgbClr val="003399"/>
                </a:solidFill>
              </a:rPr>
              <a:t>Повесть о битве на Калке</a:t>
            </a:r>
            <a:r>
              <a:rPr lang="ru-RU" sz="2000" dirty="0" smtClean="0">
                <a:solidFill>
                  <a:srgbClr val="000000"/>
                </a:solidFill>
              </a:rPr>
              <a:t/>
            </a:r>
            <a:br>
              <a:rPr lang="ru-RU" sz="2000" dirty="0" smtClean="0">
                <a:solidFill>
                  <a:srgbClr val="000000"/>
                </a:solidFill>
              </a:rPr>
            </a:br>
            <a:r>
              <a:rPr lang="hu-HU" sz="2000" i="1" dirty="0" smtClean="0">
                <a:solidFill>
                  <a:srgbClr val="000000"/>
                </a:solidFill>
              </a:rPr>
              <a:t>Ének Oroszföld pusztulásáról (1238–1238)</a:t>
            </a:r>
            <a:endParaRPr lang="ru-RU" sz="2000" i="1" dirty="0" smtClean="0">
              <a:solidFill>
                <a:srgbClr val="000000"/>
              </a:solidFill>
            </a:endParaRPr>
          </a:p>
          <a:p>
            <a:pPr marL="609600" indent="-609600">
              <a:spcBef>
                <a:spcPct val="25000"/>
              </a:spcBef>
              <a:spcAft>
                <a:spcPct val="25000"/>
              </a:spcAft>
              <a:buFontTx/>
              <a:buNone/>
              <a:defRPr/>
            </a:pPr>
            <a:r>
              <a:rPr lang="ru-RU" sz="2000" i="1" dirty="0" smtClean="0">
                <a:solidFill>
                  <a:srgbClr val="000000"/>
                </a:solidFill>
              </a:rPr>
              <a:t>			</a:t>
            </a:r>
            <a:r>
              <a:rPr lang="ru-RU" sz="2000" i="1" dirty="0" smtClean="0">
                <a:solidFill>
                  <a:srgbClr val="003399"/>
                </a:solidFill>
              </a:rPr>
              <a:t>Слово о погибели Русской земли</a:t>
            </a:r>
            <a:r>
              <a:rPr lang="hu-HU" sz="2000" dirty="0" smtClean="0">
                <a:solidFill>
                  <a:srgbClr val="000000"/>
                </a:solidFill>
              </a:rPr>
              <a:t/>
            </a:r>
            <a:br>
              <a:rPr lang="hu-HU" sz="2000" dirty="0" smtClean="0">
                <a:solidFill>
                  <a:srgbClr val="000000"/>
                </a:solidFill>
              </a:rPr>
            </a:br>
            <a:r>
              <a:rPr lang="hu-HU" sz="2000" i="1" dirty="0" smtClean="0">
                <a:solidFill>
                  <a:srgbClr val="000000"/>
                </a:solidFill>
              </a:rPr>
              <a:t>Elbeszélés Alekszandr Nevszkij életéről (1263–1280 között)</a:t>
            </a:r>
            <a:br>
              <a:rPr lang="hu-HU" sz="2000" i="1" dirty="0" smtClean="0">
                <a:solidFill>
                  <a:srgbClr val="000000"/>
                </a:solidFill>
              </a:rPr>
            </a:br>
            <a:r>
              <a:rPr lang="hu-HU" sz="2000" i="1" dirty="0" smtClean="0">
                <a:solidFill>
                  <a:srgbClr val="000000"/>
                </a:solidFill>
              </a:rPr>
              <a:t>(Alekszandr Nevszkij  legendája)</a:t>
            </a:r>
            <a:r>
              <a:rPr lang="ru-RU" sz="2000" i="1" dirty="0" smtClean="0">
                <a:solidFill>
                  <a:srgbClr val="000000"/>
                </a:solidFill>
              </a:rPr>
              <a:t/>
            </a:r>
            <a:br>
              <a:rPr lang="ru-RU" sz="2000" i="1" dirty="0" smtClean="0">
                <a:solidFill>
                  <a:srgbClr val="000000"/>
                </a:solidFill>
              </a:rPr>
            </a:br>
            <a:r>
              <a:rPr lang="ru-RU" sz="2000" i="1" dirty="0" smtClean="0">
                <a:solidFill>
                  <a:srgbClr val="000000"/>
                </a:solidFill>
              </a:rPr>
              <a:t>		</a:t>
            </a:r>
            <a:r>
              <a:rPr lang="ru-RU" sz="2000" i="1" dirty="0" smtClean="0">
                <a:solidFill>
                  <a:srgbClr val="003399"/>
                </a:solidFill>
              </a:rPr>
              <a:t>Повесть о житии Александра Невского </a:t>
            </a:r>
            <a:r>
              <a:rPr lang="hu-HU" sz="2000" i="1" dirty="0" smtClean="0">
                <a:solidFill>
                  <a:srgbClr val="4C4CC4"/>
                </a:solidFill>
              </a:rPr>
              <a:t/>
            </a:r>
            <a:br>
              <a:rPr lang="hu-HU" sz="2000" i="1" dirty="0" smtClean="0">
                <a:solidFill>
                  <a:srgbClr val="4C4CC4"/>
                </a:solidFill>
              </a:rPr>
            </a:br>
            <a:r>
              <a:rPr lang="hu-HU" sz="2000" i="1" dirty="0" smtClean="0">
                <a:solidFill>
                  <a:srgbClr val="000000"/>
                </a:solidFill>
              </a:rPr>
              <a:t>Elbeszélés arról, hogyan pusztította el Batu Rjazanyt</a:t>
            </a:r>
            <a:r>
              <a:rPr lang="ru-RU" sz="2000" i="1" dirty="0" smtClean="0">
                <a:solidFill>
                  <a:srgbClr val="000000"/>
                </a:solidFill>
              </a:rPr>
              <a:t> (14. </a:t>
            </a:r>
            <a:r>
              <a:rPr lang="hu-HU" sz="2000" i="1" dirty="0" smtClean="0">
                <a:solidFill>
                  <a:srgbClr val="000000"/>
                </a:solidFill>
              </a:rPr>
              <a:t>sz. közepe</a:t>
            </a:r>
            <a:r>
              <a:rPr lang="ru-RU" sz="2000" i="1" dirty="0" smtClean="0">
                <a:solidFill>
                  <a:srgbClr val="000000"/>
                </a:solidFill>
              </a:rPr>
              <a:t>)		</a:t>
            </a:r>
            <a:r>
              <a:rPr lang="ru-RU" sz="2000" i="1" dirty="0" smtClean="0">
                <a:solidFill>
                  <a:srgbClr val="003399"/>
                </a:solidFill>
              </a:rPr>
              <a:t>Повесть о разорении Рязани Батыем</a:t>
            </a:r>
            <a:endParaRPr lang="hu-HU" sz="2000" i="1" dirty="0" smtClean="0">
              <a:solidFill>
                <a:srgbClr val="003399"/>
              </a:solidFill>
            </a:endParaRPr>
          </a:p>
          <a:p>
            <a:pPr>
              <a:buFont typeface="Georgia" pitchFamily="18" charset="0"/>
              <a:buChar char="–"/>
              <a:defRPr/>
            </a:pPr>
            <a:endParaRPr lang="en-US" sz="20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4704"/>
            <a:ext cx="8294688" cy="5759921"/>
          </a:xfrm>
        </p:spPr>
        <p:txBody>
          <a:bodyPr/>
          <a:lstStyle/>
          <a:p>
            <a:pPr marL="177800" indent="-177800" eaLnBrk="1" hangingPunct="1"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000" b="1" dirty="0"/>
              <a:t>a „kulikovi” </a:t>
            </a:r>
            <a:r>
              <a:rPr lang="hu-HU" sz="2000" b="1" dirty="0" smtClean="0"/>
              <a:t>ciklus (1380)</a:t>
            </a:r>
            <a:br>
              <a:rPr lang="hu-HU" sz="2000" b="1" dirty="0" smtClean="0"/>
            </a:br>
            <a:r>
              <a:rPr lang="ru-RU" sz="2000" dirty="0" smtClean="0">
                <a:solidFill>
                  <a:srgbClr val="003399"/>
                </a:solidFill>
              </a:rPr>
              <a:t>Куликовский цикл</a:t>
            </a:r>
            <a:r>
              <a:rPr lang="hu-HU" sz="2000" dirty="0" smtClean="0">
                <a:solidFill>
                  <a:srgbClr val="003399"/>
                </a:solidFill>
              </a:rPr>
              <a:t>:</a:t>
            </a:r>
            <a:r>
              <a:rPr lang="hu-HU" sz="2000" dirty="0" smtClean="0"/>
              <a:t/>
            </a:r>
            <a:br>
              <a:rPr lang="hu-HU" sz="2000" dirty="0" smtClean="0"/>
            </a:br>
            <a:r>
              <a:rPr lang="hu-HU" sz="2000" i="1" dirty="0" smtClean="0"/>
              <a:t>Zadonscsina</a:t>
            </a:r>
            <a:r>
              <a:rPr lang="hu-HU" sz="2000" i="1" dirty="0"/>
              <a:t>	</a:t>
            </a:r>
            <a:r>
              <a:rPr lang="ru-RU" sz="2000" i="1" dirty="0" smtClean="0">
                <a:solidFill>
                  <a:srgbClr val="003399"/>
                </a:solidFill>
              </a:rPr>
              <a:t>Задонщина</a:t>
            </a:r>
            <a:r>
              <a:rPr lang="ru-RU" sz="2000" i="1" dirty="0" smtClean="0">
                <a:solidFill>
                  <a:srgbClr val="4C4CC4"/>
                </a:solidFill>
              </a:rPr>
              <a:t/>
            </a:r>
            <a:br>
              <a:rPr lang="ru-RU" sz="2000" i="1" dirty="0" smtClean="0">
                <a:solidFill>
                  <a:srgbClr val="4C4CC4"/>
                </a:solidFill>
              </a:rPr>
            </a:br>
            <a:r>
              <a:rPr lang="ru-RU" sz="1800" dirty="0" smtClean="0">
                <a:solidFill>
                  <a:srgbClr val="003399"/>
                </a:solidFill>
              </a:rPr>
              <a:t>(1380</a:t>
            </a:r>
            <a:r>
              <a:rPr lang="hu-HU" sz="1800" dirty="0" smtClean="0">
                <a:solidFill>
                  <a:srgbClr val="003399"/>
                </a:solidFill>
              </a:rPr>
              <a:t>-as – 1390-es évek eleje</a:t>
            </a:r>
            <a:r>
              <a:rPr lang="ru-RU" sz="1800" dirty="0" smtClean="0">
                <a:solidFill>
                  <a:srgbClr val="003399"/>
                </a:solidFill>
              </a:rPr>
              <a:t>)</a:t>
            </a:r>
            <a:endParaRPr lang="ru-RU" sz="2000" i="1" dirty="0" smtClean="0">
              <a:solidFill>
                <a:srgbClr val="003399"/>
              </a:solidFill>
            </a:endParaRPr>
          </a:p>
          <a:p>
            <a:pPr marL="177800" indent="0" eaLnBrk="1" hangingPunct="1"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hu-HU" sz="2000" i="1" dirty="0" smtClean="0"/>
              <a:t>Elbeszélés </a:t>
            </a:r>
            <a:r>
              <a:rPr lang="hu-HU" sz="2000" i="1" dirty="0"/>
              <a:t>Mamaj legyőzéséről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ru-RU" sz="2000" i="1" dirty="0">
                <a:solidFill>
                  <a:srgbClr val="003399"/>
                </a:solidFill>
              </a:rPr>
              <a:t>Сказание о Мамаевом побоище </a:t>
            </a:r>
            <a:endParaRPr lang="hu-HU" sz="2000" i="1" dirty="0">
              <a:solidFill>
                <a:srgbClr val="003399"/>
              </a:solidFill>
            </a:endParaRPr>
          </a:p>
          <a:p>
            <a:pPr marL="177800" indent="-177800" eaLnBrk="1" hangingPunct="1">
              <a:spcBef>
                <a:spcPct val="25000"/>
              </a:spcBef>
              <a:spcAft>
                <a:spcPct val="25000"/>
              </a:spcAft>
              <a:defRPr/>
            </a:pPr>
            <a:r>
              <a:rPr lang="hu-HU" sz="2000" b="1" dirty="0"/>
              <a:t>más </a:t>
            </a:r>
            <a:r>
              <a:rPr lang="hu-HU" sz="2000" b="1" dirty="0" smtClean="0"/>
              <a:t>témájú történelmi elbeszélések</a:t>
            </a:r>
            <a:r>
              <a:rPr lang="hu-HU" sz="2000" u="sng" dirty="0" smtClean="0"/>
              <a:t/>
            </a:r>
            <a:br>
              <a:rPr lang="hu-HU" sz="2000" u="sng" dirty="0" smtClean="0"/>
            </a:br>
            <a:r>
              <a:rPr lang="hu-HU" sz="2000" i="1" dirty="0" smtClean="0"/>
              <a:t>Elbeszélés </a:t>
            </a:r>
            <a:r>
              <a:rPr lang="hu-HU" sz="2000" i="1" dirty="0"/>
              <a:t>Konstantinápoly</a:t>
            </a:r>
            <a:r>
              <a:rPr lang="en-US" sz="2000" i="1" dirty="0"/>
              <a:t> </a:t>
            </a:r>
            <a:r>
              <a:rPr lang="hu-HU" sz="2000" i="1" dirty="0"/>
              <a:t>elestéről</a:t>
            </a:r>
            <a:r>
              <a:rPr lang="en-US" sz="2000" i="1" dirty="0"/>
              <a:t/>
            </a:r>
            <a:br>
              <a:rPr lang="en-US" sz="2000" i="1" dirty="0"/>
            </a:br>
            <a:r>
              <a:rPr lang="ru-RU" sz="2000" i="1" dirty="0">
                <a:solidFill>
                  <a:srgbClr val="003399"/>
                </a:solidFill>
              </a:rPr>
              <a:t>Повесть о </a:t>
            </a:r>
            <a:r>
              <a:rPr lang="ru-RU" sz="2000" i="1" dirty="0" smtClean="0">
                <a:solidFill>
                  <a:srgbClr val="003399"/>
                </a:solidFill>
              </a:rPr>
              <a:t>Царьграде</a:t>
            </a:r>
            <a:r>
              <a:rPr lang="ru-RU" sz="2000" i="1" dirty="0" smtClean="0">
                <a:solidFill>
                  <a:srgbClr val="4C4CC4"/>
                </a:solidFill>
              </a:rPr>
              <a:t/>
            </a:r>
            <a:br>
              <a:rPr lang="ru-RU" sz="2000" i="1" dirty="0" smtClean="0">
                <a:solidFill>
                  <a:srgbClr val="4C4CC4"/>
                </a:solidFill>
              </a:rPr>
            </a:br>
            <a:r>
              <a:rPr lang="hu-HU" sz="2000" i="1" dirty="0" smtClean="0"/>
              <a:t>Krónikai elbeszélések</a:t>
            </a:r>
            <a:r>
              <a:rPr lang="en-US" sz="2000" i="1" dirty="0" smtClean="0"/>
              <a:t> </a:t>
            </a:r>
            <a:r>
              <a:rPr lang="hu-HU" sz="2000" i="1" dirty="0" smtClean="0"/>
              <a:t>Novgorog</a:t>
            </a:r>
            <a:br>
              <a:rPr lang="hu-HU" sz="2000" i="1" dirty="0" smtClean="0"/>
            </a:br>
            <a:r>
              <a:rPr lang="hu-HU" sz="2000" i="1" dirty="0" smtClean="0"/>
              <a:t>legyőzéséről</a:t>
            </a:r>
            <a:r>
              <a:rPr lang="en-US" sz="2000" i="1" dirty="0" smtClean="0"/>
              <a:t> </a:t>
            </a:r>
            <a:r>
              <a:rPr lang="hu-HU" sz="2000" dirty="0" smtClean="0"/>
              <a:t>(Moszkvai és Novgorodi</a:t>
            </a:r>
            <a:br>
              <a:rPr lang="hu-HU" sz="2000" dirty="0" smtClean="0"/>
            </a:br>
            <a:r>
              <a:rPr lang="hu-HU" sz="2000" dirty="0" smtClean="0"/>
              <a:t>krónikákban)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i="1" dirty="0" smtClean="0">
                <a:solidFill>
                  <a:srgbClr val="003399"/>
                </a:solidFill>
              </a:rPr>
              <a:t>Летописные рассказы</a:t>
            </a:r>
            <a:r>
              <a:rPr lang="en-US" sz="2000" i="1" dirty="0" smtClean="0">
                <a:solidFill>
                  <a:srgbClr val="003399"/>
                </a:solidFill>
              </a:rPr>
              <a:t> </a:t>
            </a:r>
            <a:r>
              <a:rPr lang="ru-RU" sz="2000" i="1" dirty="0" smtClean="0">
                <a:solidFill>
                  <a:srgbClr val="003399"/>
                </a:solidFill>
              </a:rPr>
              <a:t>о победе</a:t>
            </a:r>
            <a:br>
              <a:rPr lang="ru-RU" sz="2000" i="1" dirty="0" smtClean="0">
                <a:solidFill>
                  <a:srgbClr val="003399"/>
                </a:solidFill>
              </a:rPr>
            </a:br>
            <a:r>
              <a:rPr lang="ru-RU" sz="2000" i="1" dirty="0" smtClean="0">
                <a:solidFill>
                  <a:srgbClr val="003399"/>
                </a:solidFill>
              </a:rPr>
              <a:t>над Новгородом</a:t>
            </a:r>
          </a:p>
          <a:p>
            <a:pPr marL="177800" indent="-177800" eaLnBrk="1" hangingPunct="1">
              <a:spcBef>
                <a:spcPct val="25000"/>
              </a:spcBef>
              <a:spcAft>
                <a:spcPts val="0"/>
              </a:spcAft>
              <a:defRPr/>
            </a:pPr>
            <a:r>
              <a:rPr lang="hu-HU" sz="2000" dirty="0" smtClean="0"/>
              <a:t>tatárok előtti Oroszország </a:t>
            </a:r>
            <a:r>
              <a:rPr lang="en-US" sz="2000" dirty="0" smtClean="0">
                <a:cs typeface="Arial" charset="0"/>
              </a:rPr>
              <a:t>=</a:t>
            </a:r>
            <a:br>
              <a:rPr lang="en-US" sz="2000" dirty="0" smtClean="0">
                <a:cs typeface="Arial" charset="0"/>
              </a:rPr>
            </a:br>
            <a:r>
              <a:rPr lang="hu-HU" sz="2000" b="1" dirty="0" smtClean="0">
                <a:cs typeface="Arial" charset="0"/>
              </a:rPr>
              <a:t>saját „antikvitás”</a:t>
            </a:r>
            <a:endParaRPr lang="hu-HU" sz="2000" b="1" dirty="0" smtClean="0"/>
          </a:p>
          <a:p>
            <a:pPr marL="177800" indent="0" eaLnBrk="1" hangingPunct="1">
              <a:spcBef>
                <a:spcPct val="25000"/>
              </a:spcBef>
              <a:spcAft>
                <a:spcPct val="25000"/>
              </a:spcAft>
              <a:buFontTx/>
              <a:buNone/>
              <a:defRPr/>
            </a:pPr>
            <a:endParaRPr lang="hu-HU" sz="2000" i="1" dirty="0"/>
          </a:p>
        </p:txBody>
      </p:sp>
      <p:pic>
        <p:nvPicPr>
          <p:cNvPr id="10243" name="Picture 3" descr="532px-Kulikovo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3128" y="476672"/>
            <a:ext cx="3700872" cy="443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724525" y="5229225"/>
            <a:ext cx="3240088" cy="781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buFontTx/>
              <a:buNone/>
              <a:defRPr/>
            </a:pPr>
            <a:r>
              <a:rPr lang="hu-HU" sz="1400" dirty="0">
                <a:solidFill>
                  <a:srgbClr val="000000"/>
                </a:solidFill>
                <a:latin typeface="Georgia"/>
              </a:rPr>
              <a:t>A kulikovi csata. 17. századi miniatúra. </a:t>
            </a:r>
            <a:endParaRPr lang="ru-RU" sz="1400" dirty="0">
              <a:solidFill>
                <a:srgbClr val="000000"/>
              </a:solidFill>
              <a:latin typeface="Georgia"/>
            </a:endParaRPr>
          </a:p>
          <a:p>
            <a:pPr algn="r">
              <a:buFontTx/>
              <a:buNone/>
              <a:defRPr/>
            </a:pPr>
            <a:r>
              <a:rPr lang="ru-RU" sz="1400" dirty="0">
                <a:solidFill>
                  <a:srgbClr val="003399"/>
                </a:solidFill>
                <a:latin typeface="Georgia"/>
              </a:rPr>
              <a:t>Куликовская битва. Миниатюра из сказания о Мамаевом побоище. </a:t>
            </a:r>
            <a:endParaRPr lang="en-US" sz="1400" dirty="0">
              <a:solidFill>
                <a:srgbClr val="003399"/>
              </a:solidFill>
              <a:latin typeface="Georgi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4213" y="371475"/>
            <a:ext cx="7848600" cy="6297613"/>
          </a:xfrm>
        </p:spPr>
        <p:txBody>
          <a:bodyPr/>
          <a:lstStyle/>
          <a:p>
            <a:pPr marL="358775" indent="-358775" defTabSz="736600" eaLnBrk="1" hangingPunct="1">
              <a:spcBef>
                <a:spcPct val="0"/>
              </a:spcBef>
              <a:buClr>
                <a:schemeClr val="tx1"/>
              </a:buClr>
              <a:buFont typeface="Cambria" pitchFamily="18" charset="0"/>
              <a:buAutoNum type="arabicPeriod" startAt="2"/>
            </a:pPr>
            <a:r>
              <a:rPr lang="hu-HU" sz="2000" b="1" i="1" dirty="0" smtClean="0"/>
              <a:t>Legendák, lovagi és kaland elbeszélések</a:t>
            </a:r>
            <a:br>
              <a:rPr lang="hu-HU" sz="2000" b="1" i="1" dirty="0" smtClean="0"/>
            </a:br>
            <a:r>
              <a:rPr lang="ru-RU" sz="1800" dirty="0" smtClean="0">
                <a:solidFill>
                  <a:srgbClr val="003399"/>
                </a:solidFill>
              </a:rPr>
              <a:t>Легендарные сказания, повести рыцарские и</a:t>
            </a:r>
            <a:r>
              <a:rPr lang="hu-HU" sz="1800" dirty="0" smtClean="0">
                <a:solidFill>
                  <a:srgbClr val="003399"/>
                </a:solidFill>
              </a:rPr>
              <a:t> </a:t>
            </a:r>
            <a:r>
              <a:rPr lang="ru-RU" sz="1800" dirty="0" smtClean="0">
                <a:solidFill>
                  <a:srgbClr val="003399"/>
                </a:solidFill>
              </a:rPr>
              <a:t>приключенческие</a:t>
            </a:r>
            <a:r>
              <a:rPr lang="ru-RU" sz="1800" dirty="0" smtClean="0">
                <a:solidFill>
                  <a:srgbClr val="4C4CC4"/>
                </a:solidFill>
              </a:rPr>
              <a:t/>
            </a:r>
            <a:br>
              <a:rPr lang="ru-RU" sz="1800" dirty="0" smtClean="0">
                <a:solidFill>
                  <a:srgbClr val="4C4CC4"/>
                </a:solidFill>
              </a:rPr>
            </a:br>
            <a:r>
              <a:rPr lang="hu-HU" sz="2000" dirty="0" smtClean="0"/>
              <a:t>népszerű középkori művek fordításai</a:t>
            </a:r>
            <a:br>
              <a:rPr lang="hu-HU" sz="2000" dirty="0" smtClean="0"/>
            </a:br>
            <a:r>
              <a:rPr lang="hu-HU" sz="2000" i="1" dirty="0" smtClean="0"/>
              <a:t>Sándor-regény, Trója-regény 	</a:t>
            </a:r>
            <a:r>
              <a:rPr lang="ru-RU" sz="2000" i="1" dirty="0" smtClean="0"/>
              <a:t>	</a:t>
            </a:r>
            <a:r>
              <a:rPr lang="ru-RU" sz="2000" i="1" dirty="0" smtClean="0">
                <a:solidFill>
                  <a:srgbClr val="003399"/>
                </a:solidFill>
              </a:rPr>
              <a:t>Троянская история</a:t>
            </a:r>
          </a:p>
          <a:p>
            <a:pPr marL="358775" indent="-358775" defTabSz="736600" eaLnBrk="1" hangingPunct="1">
              <a:spcBef>
                <a:spcPct val="0"/>
              </a:spcBef>
              <a:buClr>
                <a:schemeClr val="tx1"/>
              </a:buClr>
              <a:buFont typeface="Cambria" pitchFamily="18" charset="0"/>
              <a:buAutoNum type="arabicPeriod" startAt="2"/>
            </a:pPr>
            <a:r>
              <a:rPr lang="ru-RU" sz="2000" b="1" i="1" dirty="0" smtClean="0">
                <a:solidFill>
                  <a:srgbClr val="4C4CC4"/>
                </a:solidFill>
              </a:rPr>
              <a:t> </a:t>
            </a:r>
            <a:r>
              <a:rPr lang="hu-HU" sz="2000" b="1" i="1" dirty="0" smtClean="0"/>
              <a:t>Orosz szüzsés elbeszélések (15. sz. végétől)</a:t>
            </a:r>
            <a:br>
              <a:rPr lang="hu-HU" sz="2000" b="1" i="1" dirty="0" smtClean="0"/>
            </a:br>
            <a:r>
              <a:rPr lang="hu-HU" sz="2000" dirty="0" smtClean="0"/>
              <a:t>Fjodor Kuricin: </a:t>
            </a:r>
            <a:r>
              <a:rPr lang="hu-HU" sz="2000" i="1" dirty="0" smtClean="0"/>
              <a:t>Elbeszélés</a:t>
            </a:r>
            <a:r>
              <a:rPr lang="ru-RU" sz="2000" i="1" dirty="0" smtClean="0"/>
              <a:t>  </a:t>
            </a:r>
            <a:r>
              <a:rPr lang="hu-HU" sz="2000" i="1" dirty="0" smtClean="0"/>
              <a:t>Drakula havaselvei vajdáról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1800" dirty="0" smtClean="0">
                <a:solidFill>
                  <a:srgbClr val="003399"/>
                </a:solidFill>
              </a:rPr>
              <a:t>Федор Курицын:</a:t>
            </a:r>
            <a:r>
              <a:rPr lang="hu-HU" sz="1800" dirty="0" smtClean="0">
                <a:solidFill>
                  <a:srgbClr val="003399"/>
                </a:solidFill>
              </a:rPr>
              <a:t> </a:t>
            </a:r>
            <a:r>
              <a:rPr lang="ru-RU" sz="1800" i="1" dirty="0" smtClean="0">
                <a:solidFill>
                  <a:srgbClr val="003399"/>
                </a:solidFill>
              </a:rPr>
              <a:t>Повесть о Дракуле воеводе</a:t>
            </a:r>
          </a:p>
          <a:p>
            <a:pPr marL="358775" indent="-358775" defTabSz="736600" eaLnBrk="1" hangingPunct="1">
              <a:spcBef>
                <a:spcPct val="0"/>
              </a:spcBef>
              <a:buClr>
                <a:schemeClr val="tx1"/>
              </a:buClr>
              <a:buFont typeface="Cambria" pitchFamily="18" charset="0"/>
              <a:buAutoNum type="arabicPeriod" startAt="2"/>
            </a:pPr>
            <a:r>
              <a:rPr lang="hu-HU" sz="2000" b="1" i="1" dirty="0" smtClean="0"/>
              <a:t>Komikus elbeszélések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ru-RU" sz="1800" dirty="0" smtClean="0">
                <a:solidFill>
                  <a:srgbClr val="003399"/>
                </a:solidFill>
              </a:rPr>
              <a:t>Циклы комических рассказов</a:t>
            </a:r>
            <a:r>
              <a:rPr lang="ru-RU" sz="1800" dirty="0" smtClean="0">
                <a:solidFill>
                  <a:srgbClr val="4C4CC4"/>
                </a:solidFill>
              </a:rPr>
              <a:t/>
            </a:r>
            <a:br>
              <a:rPr lang="ru-RU" sz="1800" dirty="0" smtClean="0">
                <a:solidFill>
                  <a:srgbClr val="4C4CC4"/>
                </a:solidFill>
              </a:rPr>
            </a:br>
            <a:r>
              <a:rPr lang="hu-HU" sz="1800" i="1" dirty="0" smtClean="0"/>
              <a:t>Salamon cárról és Kitovrasz bestiáról szóló elbeszélések, </a:t>
            </a:r>
            <a:r>
              <a:rPr lang="hu-HU" sz="1800" dirty="0" smtClean="0"/>
              <a:t>stb.</a:t>
            </a:r>
          </a:p>
          <a:p>
            <a:pPr marL="358775" indent="-358775" defTabSz="736600"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 startAt="2"/>
            </a:pPr>
            <a:r>
              <a:rPr lang="hu-HU" sz="1800" b="1" i="1" dirty="0" smtClean="0"/>
              <a:t>Utópisztikus és eszkatológiai elbeszélések</a:t>
            </a:r>
            <a:r>
              <a:rPr lang="ru-RU" sz="1800" b="1" i="1" dirty="0" smtClean="0"/>
              <a:t> (</a:t>
            </a:r>
            <a:r>
              <a:rPr lang="hu-HU" sz="1800" b="1" i="1" dirty="0" smtClean="0"/>
              <a:t>13.–14. sz.</a:t>
            </a:r>
            <a:r>
              <a:rPr lang="ru-RU" sz="1800" b="1" i="1" dirty="0" smtClean="0"/>
              <a:t>)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solidFill>
                  <a:srgbClr val="003399"/>
                </a:solidFill>
              </a:rPr>
              <a:t>Повести утопические и эсхатологические</a:t>
            </a:r>
            <a:endParaRPr lang="hu-HU" sz="1800" dirty="0" smtClean="0">
              <a:solidFill>
                <a:srgbClr val="003399"/>
              </a:solidFill>
            </a:endParaRPr>
          </a:p>
          <a:p>
            <a:pPr marL="358775" indent="-358775" defTabSz="736600" eaLnBrk="1" hangingPunct="1">
              <a:spcBef>
                <a:spcPct val="0"/>
              </a:spcBef>
              <a:buClr>
                <a:schemeClr val="tx1"/>
              </a:buClr>
              <a:buFontTx/>
              <a:buAutoNum type="arabicPeriod" startAt="2"/>
            </a:pPr>
            <a:r>
              <a:rPr lang="hu-HU" sz="1800" b="1" i="1" dirty="0" smtClean="0"/>
              <a:t>Elbeszélések „távoli földekről”</a:t>
            </a:r>
            <a:br>
              <a:rPr lang="hu-HU" sz="1800" b="1" i="1" dirty="0" smtClean="0"/>
            </a:br>
            <a:r>
              <a:rPr lang="hu-HU" sz="1800" i="1" dirty="0" smtClean="0"/>
              <a:t>Római Makáriusz legendája</a:t>
            </a:r>
            <a:r>
              <a:rPr lang="ru-RU" sz="1800" i="1" dirty="0" smtClean="0"/>
              <a:t>	</a:t>
            </a:r>
            <a:r>
              <a:rPr lang="ru-RU" sz="1800" i="1" dirty="0" smtClean="0">
                <a:solidFill>
                  <a:srgbClr val="003399"/>
                </a:solidFill>
              </a:rPr>
              <a:t>Повесть о Макарии Римском</a:t>
            </a:r>
            <a:r>
              <a:rPr lang="ru-RU" sz="1800" i="1" dirty="0" smtClean="0">
                <a:solidFill>
                  <a:srgbClr val="4C4CC4"/>
                </a:solidFill>
              </a:rPr>
              <a:t/>
            </a:r>
            <a:br>
              <a:rPr lang="ru-RU" sz="1800" i="1" dirty="0" smtClean="0">
                <a:solidFill>
                  <a:srgbClr val="4C4CC4"/>
                </a:solidFill>
              </a:rPr>
            </a:br>
            <a:r>
              <a:rPr lang="hu-HU" sz="1800" i="1" dirty="0" smtClean="0"/>
              <a:t>Elbeszélés az Indiai cárságról</a:t>
            </a:r>
            <a:r>
              <a:rPr lang="ru-RU" sz="1800" i="1" dirty="0" smtClean="0"/>
              <a:t>	</a:t>
            </a:r>
            <a:r>
              <a:rPr lang="ru-RU" sz="1800" i="1" dirty="0" smtClean="0">
                <a:solidFill>
                  <a:srgbClr val="003399"/>
                </a:solidFill>
              </a:rPr>
              <a:t>Сказание об Индийском царстве</a:t>
            </a:r>
          </a:p>
          <a:p>
            <a:pPr marL="358775" indent="-358775" defTabSz="736600" eaLnBrk="1" hangingPunct="1">
              <a:spcBef>
                <a:spcPct val="0"/>
              </a:spcBef>
              <a:buClr>
                <a:schemeClr val="tx1"/>
              </a:buClr>
              <a:buFont typeface="Cambria" pitchFamily="18" charset="0"/>
              <a:buAutoNum type="arabicPeriod" startAt="2"/>
            </a:pPr>
            <a:r>
              <a:rPr lang="hu-HU" sz="1800" b="1" i="1" dirty="0" smtClean="0"/>
              <a:t>„Zarándoklatok”  (a 12. sz. elejétől) </a:t>
            </a:r>
            <a:br>
              <a:rPr lang="hu-HU" sz="1800" b="1" i="1" dirty="0" smtClean="0"/>
            </a:br>
            <a:r>
              <a:rPr lang="hu-HU" sz="1800" dirty="0" smtClean="0"/>
              <a:t>a Szentföldre, Keletre vagy  Bizáncba tett utazások leírásai.</a:t>
            </a:r>
            <a:br>
              <a:rPr lang="hu-HU" sz="1800" dirty="0" smtClean="0"/>
            </a:br>
            <a:r>
              <a:rPr lang="ru-RU" sz="1800" dirty="0" smtClean="0">
                <a:solidFill>
                  <a:srgbClr val="003399"/>
                </a:solidFill>
              </a:rPr>
              <a:t>хожения / хождения</a:t>
            </a:r>
            <a:br>
              <a:rPr lang="ru-RU" sz="1800" dirty="0" smtClean="0">
                <a:solidFill>
                  <a:srgbClr val="003399"/>
                </a:solidFill>
              </a:rPr>
            </a:br>
            <a:r>
              <a:rPr lang="hu-HU" sz="1800" dirty="0" smtClean="0"/>
              <a:t>Danyiil apát utazása Palesztinába</a:t>
            </a:r>
            <a:r>
              <a:rPr lang="ru-RU" sz="1800" dirty="0" smtClean="0">
                <a:solidFill>
                  <a:srgbClr val="003399"/>
                </a:solidFill>
              </a:rPr>
              <a:t>	Хождение игумена Даниила</a:t>
            </a:r>
            <a:endParaRPr lang="ru-RU" sz="1800" b="1" dirty="0" smtClean="0"/>
          </a:p>
          <a:p>
            <a:pPr marL="358775" indent="-358775" defTabSz="736600" eaLnBrk="1" hangingPunct="1">
              <a:spcBef>
                <a:spcPct val="0"/>
              </a:spcBef>
              <a:buClr>
                <a:schemeClr val="tx1"/>
              </a:buClr>
              <a:buFont typeface="Cambria" pitchFamily="18" charset="0"/>
              <a:buAutoNum type="arabicPeriod" startAt="2"/>
            </a:pPr>
            <a:r>
              <a:rPr lang="hu-HU" sz="1800" b="1" i="1" dirty="0" smtClean="0"/>
              <a:t>Didaktikus és hivatalos ideológiát közvetítő elbeszélések</a:t>
            </a:r>
            <a:br>
              <a:rPr lang="hu-HU" sz="1800" b="1" i="1" dirty="0" smtClean="0"/>
            </a:br>
            <a:r>
              <a:rPr lang="hu-HU" sz="1800" i="1" dirty="0" smtClean="0"/>
              <a:t>Muromi Pjotr és Fevronija története </a:t>
            </a:r>
            <a:r>
              <a:rPr lang="hu-HU" sz="1800" dirty="0" smtClean="0"/>
              <a:t>(16. sz.)</a:t>
            </a:r>
            <a:r>
              <a:rPr lang="hu-HU" sz="2000" i="1" dirty="0" smtClean="0"/>
              <a:t>,</a:t>
            </a:r>
            <a:br>
              <a:rPr lang="hu-HU" sz="2000" i="1" dirty="0" smtClean="0"/>
            </a:br>
            <a:r>
              <a:rPr lang="hu-HU" sz="1800" i="1" dirty="0" smtClean="0"/>
              <a:t>Kazány története </a:t>
            </a:r>
            <a:r>
              <a:rPr lang="ru-RU" sz="1800" dirty="0" smtClean="0"/>
              <a:t>(1564–66) </a:t>
            </a:r>
            <a:r>
              <a:rPr lang="hu-HU" sz="2000" i="1" dirty="0" smtClean="0"/>
              <a:t>	</a:t>
            </a:r>
            <a:r>
              <a:rPr lang="ru-RU" sz="1800" dirty="0" smtClean="0"/>
              <a:t> </a:t>
            </a:r>
            <a:r>
              <a:rPr lang="ru-RU" sz="1800" i="1" dirty="0" smtClean="0">
                <a:solidFill>
                  <a:srgbClr val="003399"/>
                </a:solidFill>
              </a:rPr>
              <a:t>Казанская история</a:t>
            </a:r>
            <a:endParaRPr lang="hu-HU" sz="1800" i="1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642350" cy="6337300"/>
          </a:xfrm>
        </p:spPr>
        <p:txBody>
          <a:bodyPr/>
          <a:lstStyle/>
          <a:p>
            <a:pPr algn="ctr">
              <a:spcBef>
                <a:spcPct val="10000"/>
              </a:spcBef>
              <a:spcAft>
                <a:spcPct val="10000"/>
              </a:spcAft>
              <a:buFontTx/>
              <a:buNone/>
            </a:pPr>
            <a:r>
              <a:rPr lang="hu-HU" sz="2100" b="1" i="1" dirty="0" smtClean="0"/>
              <a:t>Afanaszij Nyikityin utazása három tengeren túlra </a:t>
            </a:r>
            <a:r>
              <a:rPr lang="hu-HU" sz="2100" b="1" dirty="0" smtClean="0"/>
              <a:t>(15. sz.)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sz="2100" b="1" i="1" dirty="0" smtClean="0">
                <a:solidFill>
                  <a:srgbClr val="003399"/>
                </a:solidFill>
              </a:rPr>
              <a:t>Хожение за три моря</a:t>
            </a:r>
            <a:r>
              <a:rPr lang="hu-HU" sz="2100" b="1" i="1" dirty="0" smtClean="0">
                <a:solidFill>
                  <a:srgbClr val="003399"/>
                </a:solidFill>
              </a:rPr>
              <a:t> </a:t>
            </a:r>
            <a:r>
              <a:rPr lang="ru-RU" sz="2100" b="1" i="1" dirty="0" smtClean="0">
                <a:solidFill>
                  <a:srgbClr val="003399"/>
                </a:solidFill>
              </a:rPr>
              <a:t>Афанасия Никитина</a:t>
            </a:r>
          </a:p>
          <a:p>
            <a:pPr>
              <a:spcBef>
                <a:spcPct val="0"/>
              </a:spcBef>
            </a:pPr>
            <a:r>
              <a:rPr lang="hu-HU" sz="1900" dirty="0" smtClean="0"/>
              <a:t>Személyes kezdeményezésen alapuló, 				</a:t>
            </a:r>
            <a:r>
              <a:rPr lang="ru-RU" sz="1900" dirty="0" smtClean="0"/>
              <a:t>          	</a:t>
            </a:r>
            <a:r>
              <a:rPr lang="ru-RU" sz="1900" dirty="0" smtClean="0">
                <a:solidFill>
                  <a:srgbClr val="003399"/>
                </a:solidFill>
              </a:rPr>
              <a:t>личная инициатива</a:t>
            </a:r>
          </a:p>
          <a:p>
            <a:pPr>
              <a:spcBef>
                <a:spcPct val="0"/>
              </a:spcBef>
            </a:pPr>
            <a:r>
              <a:rPr lang="hu-HU" sz="1900" dirty="0" smtClean="0"/>
              <a:t>a hivatalos „irodalmon” kívül álló, annak hagyományait nem követő műfaj</a:t>
            </a:r>
            <a:br>
              <a:rPr lang="hu-HU" sz="1900" dirty="0" smtClean="0"/>
            </a:br>
            <a:r>
              <a:rPr lang="ru-RU" sz="1900" dirty="0" smtClean="0"/>
              <a:t>	</a:t>
            </a:r>
            <a:r>
              <a:rPr lang="ru-RU" sz="1900" dirty="0" smtClean="0">
                <a:solidFill>
                  <a:srgbClr val="003399"/>
                </a:solidFill>
              </a:rPr>
              <a:t>лишено традиционных черт,  неофициально,</a:t>
            </a:r>
          </a:p>
          <a:p>
            <a:pPr>
              <a:spcBef>
                <a:spcPct val="0"/>
              </a:spcBef>
            </a:pPr>
            <a:r>
              <a:rPr lang="hu-HU" sz="1900" dirty="0" smtClean="0"/>
              <a:t>önéletrajziság és az ember belső</a:t>
            </a:r>
            <a:r>
              <a:rPr lang="ru-RU" sz="1900" dirty="0" smtClean="0"/>
              <a:t> </a:t>
            </a:r>
            <a:r>
              <a:rPr lang="hu-HU" sz="1900" dirty="0" smtClean="0"/>
              <a:t>világának lírai kifejeződése</a:t>
            </a: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>	</a:t>
            </a:r>
            <a:r>
              <a:rPr lang="ru-RU" sz="1900" dirty="0" smtClean="0">
                <a:solidFill>
                  <a:srgbClr val="003399"/>
                </a:solidFill>
              </a:rPr>
              <a:t>автобиографичность,</a:t>
            </a:r>
            <a:r>
              <a:rPr lang="hu-HU" sz="1900" dirty="0" smtClean="0">
                <a:solidFill>
                  <a:srgbClr val="003399"/>
                </a:solidFill>
              </a:rPr>
              <a:t> </a:t>
            </a:r>
            <a:r>
              <a:rPr lang="ru-RU" sz="1900" dirty="0" smtClean="0">
                <a:solidFill>
                  <a:srgbClr val="003399"/>
                </a:solidFill>
              </a:rPr>
              <a:t>лиричность</a:t>
            </a:r>
            <a:r>
              <a:rPr lang="hu-HU" sz="1900" dirty="0" smtClean="0">
                <a:solidFill>
                  <a:srgbClr val="003399"/>
                </a:solidFill>
              </a:rPr>
              <a:t>, </a:t>
            </a:r>
            <a:r>
              <a:rPr lang="ru-RU" sz="1900" dirty="0" smtClean="0">
                <a:solidFill>
                  <a:srgbClr val="003399"/>
                </a:solidFill>
              </a:rPr>
              <a:t>раскрытие</a:t>
            </a:r>
            <a:r>
              <a:rPr lang="hu-HU" sz="1900" dirty="0" smtClean="0">
                <a:solidFill>
                  <a:srgbClr val="003399"/>
                </a:solidFill>
              </a:rPr>
              <a:t> </a:t>
            </a:r>
            <a:r>
              <a:rPr lang="ru-RU" sz="1900" dirty="0" smtClean="0">
                <a:solidFill>
                  <a:srgbClr val="003399"/>
                </a:solidFill>
              </a:rPr>
              <a:t>внутреннего мира</a:t>
            </a:r>
          </a:p>
          <a:p>
            <a:pPr>
              <a:spcBef>
                <a:spcPct val="0"/>
              </a:spcBef>
            </a:pPr>
            <a:r>
              <a:rPr lang="ru-RU" sz="1900" dirty="0" smtClean="0"/>
              <a:t> </a:t>
            </a:r>
            <a:r>
              <a:rPr lang="hu-HU" sz="1900" dirty="0" smtClean="0"/>
              <a:t>személyes jelleg</a:t>
            </a:r>
            <a:br>
              <a:rPr lang="hu-HU" sz="1900" dirty="0" smtClean="0"/>
            </a:br>
            <a:r>
              <a:rPr lang="hu-HU" sz="1900" dirty="0" smtClean="0"/>
              <a:t>	</a:t>
            </a:r>
            <a:r>
              <a:rPr lang="ru-RU" sz="1900" dirty="0" smtClean="0">
                <a:solidFill>
                  <a:srgbClr val="003399"/>
                </a:solidFill>
              </a:rPr>
              <a:t>личностный характер</a:t>
            </a:r>
            <a:endParaRPr lang="hu-HU" sz="1900" dirty="0" smtClean="0">
              <a:solidFill>
                <a:srgbClr val="003399"/>
              </a:solidFill>
            </a:endParaRPr>
          </a:p>
          <a:p>
            <a:pPr>
              <a:spcBef>
                <a:spcPct val="10000"/>
              </a:spcBef>
              <a:spcAft>
                <a:spcPts val="1800"/>
              </a:spcAft>
              <a:buFontTx/>
              <a:buNone/>
            </a:pPr>
            <a:endParaRPr lang="hu-HU" sz="2000" b="1" dirty="0" smtClean="0">
              <a:solidFill>
                <a:srgbClr val="003399"/>
              </a:solidFill>
            </a:endParaRPr>
          </a:p>
          <a:p>
            <a:pPr eaLnBrk="1" hangingPunct="1">
              <a:spcAft>
                <a:spcPct val="20000"/>
              </a:spcAft>
              <a:buClr>
                <a:schemeClr val="tx1"/>
              </a:buClr>
              <a:buFontTx/>
              <a:buNone/>
            </a:pPr>
            <a:endParaRPr lang="ru-RU" sz="2000" i="1" dirty="0" smtClean="0">
              <a:solidFill>
                <a:srgbClr val="4C4CC4"/>
              </a:solidFill>
            </a:endParaRPr>
          </a:p>
          <a:p>
            <a:pPr eaLnBrk="1" hangingPunct="1">
              <a:spcAft>
                <a:spcPct val="20000"/>
              </a:spcAft>
              <a:buClr>
                <a:schemeClr val="tx1"/>
              </a:buClr>
              <a:buFontTx/>
              <a:buNone/>
            </a:pPr>
            <a:endParaRPr lang="ru-RU" sz="2000" i="1" dirty="0" smtClean="0"/>
          </a:p>
        </p:txBody>
      </p:sp>
      <p:pic>
        <p:nvPicPr>
          <p:cNvPr id="12291" name="Picture 4" descr="Karta Afanasija Nikitina 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FB3"/>
              </a:clrFrom>
              <a:clrTo>
                <a:srgbClr val="FEFFB3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3459163"/>
            <a:ext cx="3997325" cy="339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8" descr="Nikitin8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E9F4D6"/>
              </a:clrFrom>
              <a:clrTo>
                <a:srgbClr val="E9F4D6">
                  <a:alpha val="0"/>
                </a:srgbClr>
              </a:clrTo>
            </a:clrChange>
            <a:lum bright="20000" contrast="-40000"/>
          </a:blip>
          <a:srcRect l="2213" t="2751" r="2213" b="2751"/>
          <a:stretch>
            <a:fillRect/>
          </a:stretch>
        </p:blipFill>
        <p:spPr bwMode="auto">
          <a:xfrm>
            <a:off x="4140200" y="3284538"/>
            <a:ext cx="4689475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677863"/>
            <a:ext cx="8064500" cy="5502275"/>
          </a:xfrm>
        </p:spPr>
        <p:txBody>
          <a:bodyPr/>
          <a:lstStyle/>
          <a:p>
            <a:pPr marL="0" indent="-180000" defTabSz="736600" eaLnBrk="1" hangingPunct="1">
              <a:spcBef>
                <a:spcPts val="600"/>
              </a:spcBef>
              <a:spcAft>
                <a:spcPts val="1200"/>
              </a:spcAft>
              <a:buClr>
                <a:schemeClr val="tx1"/>
              </a:buClr>
              <a:buFontTx/>
              <a:buNone/>
              <a:defRPr/>
            </a:pPr>
            <a:r>
              <a:rPr lang="hu-HU" sz="2400" b="1" i="1" dirty="0" smtClean="0"/>
              <a:t>A 15.–16. századi elbeszélések sajátosságai:</a:t>
            </a:r>
          </a:p>
          <a:p>
            <a:pPr marL="358775" indent="-358775" defTabSz="7366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hu-HU" sz="2000" dirty="0" smtClean="0"/>
              <a:t>szokatlanul új témák,</a:t>
            </a:r>
          </a:p>
          <a:p>
            <a:pPr marL="358775" indent="-358775" defTabSz="7366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hu-HU" sz="2000" dirty="0" smtClean="0"/>
              <a:t>új hősök (történetiség ≠ fikció),</a:t>
            </a:r>
          </a:p>
          <a:p>
            <a:pPr marL="358775" indent="-358775" defTabSz="7366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hu-HU" sz="2000" dirty="0" smtClean="0"/>
              <a:t>szüzsés felépítés,</a:t>
            </a:r>
          </a:p>
          <a:p>
            <a:pPr marL="358775" indent="-358775" defTabSz="7366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hu-HU" sz="2000" dirty="0" smtClean="0"/>
              <a:t>„vándor” szüzsék és motívumok,</a:t>
            </a:r>
          </a:p>
          <a:p>
            <a:pPr marL="358775" indent="-358775" defTabSz="736600" eaLnBrk="1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defRPr/>
            </a:pPr>
            <a:r>
              <a:rPr lang="hu-HU" sz="2000" dirty="0" smtClean="0"/>
              <a:t> műfaji keveredés / szintézis.</a:t>
            </a:r>
            <a:endParaRPr lang="ru-RU" sz="2000" dirty="0" smtClean="0"/>
          </a:p>
          <a:p>
            <a:pPr>
              <a:spcBef>
                <a:spcPct val="15000"/>
              </a:spcBef>
              <a:buFontTx/>
              <a:buNone/>
              <a:defRPr/>
            </a:pPr>
            <a:endParaRPr lang="hu-HU" sz="2000" dirty="0" smtClean="0">
              <a:cs typeface="Arial" charset="0"/>
            </a:endParaRPr>
          </a:p>
          <a:p>
            <a:pPr>
              <a:spcBef>
                <a:spcPct val="15000"/>
              </a:spcBef>
              <a:buFontTx/>
              <a:buNone/>
              <a:defRPr/>
            </a:pPr>
            <a:endParaRPr lang="ru-RU" sz="2000" dirty="0" smtClean="0">
              <a:cs typeface="Arial" charset="0"/>
            </a:endParaRPr>
          </a:p>
          <a:p>
            <a:pPr>
              <a:spcBef>
                <a:spcPct val="15000"/>
              </a:spcBef>
              <a:buFontTx/>
              <a:buNone/>
              <a:defRPr/>
            </a:pPr>
            <a:r>
              <a:rPr lang="hu-HU" sz="2400" b="1" i="1" dirty="0" smtClean="0"/>
              <a:t>A 16. századi irodalom új jelenségei:</a:t>
            </a:r>
          </a:p>
          <a:p>
            <a:pPr>
              <a:spcBef>
                <a:spcPct val="15000"/>
              </a:spcBef>
              <a:defRPr/>
            </a:pPr>
            <a:r>
              <a:rPr lang="hu-HU" sz="2000" dirty="0" smtClean="0">
                <a:cs typeface="Arial" charset="0"/>
              </a:rPr>
              <a:t>Szerzőség</a:t>
            </a:r>
            <a:r>
              <a:rPr lang="ru-RU" sz="2000" dirty="0" smtClean="0">
                <a:cs typeface="Arial" charset="0"/>
              </a:rPr>
              <a:t>				</a:t>
            </a:r>
            <a:r>
              <a:rPr lang="ru-RU" sz="2000" dirty="0" smtClean="0">
                <a:solidFill>
                  <a:srgbClr val="003399"/>
                </a:solidFill>
              </a:rPr>
              <a:t>авторское начало</a:t>
            </a:r>
          </a:p>
          <a:p>
            <a:pPr>
              <a:spcBef>
                <a:spcPct val="15000"/>
              </a:spcBef>
              <a:defRPr/>
            </a:pPr>
            <a:r>
              <a:rPr lang="hu-HU" sz="2000" dirty="0" smtClean="0"/>
              <a:t>Világi eszmeiség	</a:t>
            </a:r>
            <a:r>
              <a:rPr lang="ru-RU" sz="2000" dirty="0" smtClean="0"/>
              <a:t>		</a:t>
            </a:r>
            <a:r>
              <a:rPr lang="ru-RU" sz="2000" dirty="0" smtClean="0">
                <a:solidFill>
                  <a:srgbClr val="003399"/>
                </a:solidFill>
              </a:rPr>
              <a:t>светское начало</a:t>
            </a:r>
          </a:p>
          <a:p>
            <a:pPr>
              <a:spcBef>
                <a:spcPct val="15000"/>
              </a:spcBef>
              <a:defRPr/>
            </a:pPr>
            <a:r>
              <a:rPr lang="hu-HU" sz="2000" dirty="0" smtClean="0"/>
              <a:t>Az irodalom középkori jellegének túlhaladása – </a:t>
            </a:r>
            <a:br>
              <a:rPr lang="hu-HU" sz="2000" dirty="0" smtClean="0"/>
            </a:br>
            <a:r>
              <a:rPr lang="hu-HU" sz="2000" dirty="0" smtClean="0"/>
              <a:t>17. sz. irodalmát előkészítő vonások</a:t>
            </a:r>
            <a:br>
              <a:rPr lang="hu-HU" sz="2000" dirty="0" smtClean="0"/>
            </a:br>
            <a:r>
              <a:rPr lang="ru-RU" sz="2000" dirty="0" smtClean="0">
                <a:solidFill>
                  <a:srgbClr val="003399"/>
                </a:solidFill>
              </a:rPr>
              <a:t>преодоление средневекового характера  литературы – новые</a:t>
            </a:r>
            <a:br>
              <a:rPr lang="ru-RU" sz="2000" dirty="0" smtClean="0">
                <a:solidFill>
                  <a:srgbClr val="003399"/>
                </a:solidFill>
              </a:rPr>
            </a:br>
            <a:r>
              <a:rPr lang="ru-RU" sz="2000" dirty="0" smtClean="0">
                <a:solidFill>
                  <a:srgbClr val="003399"/>
                </a:solidFill>
              </a:rPr>
              <a:t>	черты, получившие свое развитие в литературе X</a:t>
            </a:r>
            <a:r>
              <a:rPr lang="en-US" sz="2000" dirty="0" smtClean="0">
                <a:solidFill>
                  <a:srgbClr val="003399"/>
                </a:solidFill>
              </a:rPr>
              <a:t>VII </a:t>
            </a:r>
            <a:r>
              <a:rPr lang="ru-RU" sz="2000" dirty="0" smtClean="0">
                <a:solidFill>
                  <a:srgbClr val="003399"/>
                </a:solidFill>
              </a:rPr>
              <a:t>в.</a:t>
            </a:r>
          </a:p>
        </p:txBody>
      </p:sp>
      <p:pic>
        <p:nvPicPr>
          <p:cNvPr id="8" name="Picture 7" descr="42.jp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/>
          </a:blip>
          <a:srcRect l="16925" t="39500" r="16926" b="55250"/>
          <a:stretch>
            <a:fillRect/>
          </a:stretch>
        </p:blipFill>
        <p:spPr>
          <a:xfrm>
            <a:off x="863588" y="3212976"/>
            <a:ext cx="7416824" cy="360000"/>
          </a:xfrm>
          <a:prstGeom prst="roundRect">
            <a:avLst/>
          </a:prstGeom>
          <a:effectLst>
            <a:outerShdw blurRad="152400" dist="317500" dir="5400000" sx="90000" sy="-19000" rotWithShape="0">
              <a:prstClr val="black">
                <a:alpha val="15000"/>
              </a:prstClr>
            </a:outerShdw>
            <a:softEdge rad="3175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919663" y="3986213"/>
            <a:ext cx="409416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3488" tIns="56745" rIns="113488" bIns="56745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>
          <a:xfrm>
            <a:off x="701862" y="2365996"/>
            <a:ext cx="7740277" cy="3240434"/>
          </a:xfrm>
          <a:ln w="57150" cmpd="thickThin">
            <a:solidFill>
              <a:srgbClr val="A50021"/>
            </a:solidFill>
          </a:ln>
        </p:spPr>
        <p:txBody>
          <a:bodyPr/>
          <a:lstStyle/>
          <a:p>
            <a:pPr eaLnBrk="1" hangingPunct="1">
              <a:spcBef>
                <a:spcPts val="1200"/>
              </a:spcBef>
              <a:defRPr/>
            </a:pPr>
            <a:r>
              <a:rPr lang="hu-HU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hu-HU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hu-HU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Az átmeneti 17. század orosz irodalma</a:t>
            </a:r>
            <a:br>
              <a:rPr lang="hu-HU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Русская литература</a:t>
            </a:r>
            <a:br>
              <a:rPr lang="ru-RU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r>
              <a:rPr lang="ru-RU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переходного </a:t>
            </a:r>
            <a:r>
              <a:rPr lang="hu-HU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XVII</a:t>
            </a:r>
            <a:r>
              <a:rPr lang="ru-RU" sz="48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 века</a:t>
            </a:r>
            <a:r>
              <a:rPr lang="hu-H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/>
            </a:r>
            <a:br>
              <a:rPr lang="hu-HU" sz="4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</a:br>
            <a:endParaRPr lang="en-US" b="1" i="1" dirty="0" smtClean="0">
              <a:solidFill>
                <a:srgbClr val="99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060575"/>
            <a:ext cx="8496300" cy="4321175"/>
          </a:xfrm>
        </p:spPr>
        <p:txBody>
          <a:bodyPr/>
          <a:lstStyle/>
          <a:p>
            <a:pPr marL="180975" indent="-180975"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000" dirty="0" smtClean="0"/>
              <a:t>Hivatali műfajok (oklevelek, kérvények) publicisztikai alkalmazása</a:t>
            </a:r>
            <a:br>
              <a:rPr lang="hu-HU" sz="2000" dirty="0" smtClean="0"/>
            </a:br>
            <a:r>
              <a:rPr lang="hu-HU" sz="2000" dirty="0" smtClean="0"/>
              <a:t>	</a:t>
            </a:r>
            <a:r>
              <a:rPr lang="ru-RU" sz="1800" dirty="0" smtClean="0">
                <a:solidFill>
                  <a:schemeClr val="accent2"/>
                </a:solidFill>
              </a:rPr>
              <a:t>деловые документы: грамоты, челобитные, подложные грамоты</a:t>
            </a:r>
          </a:p>
          <a:p>
            <a:pPr marL="180975" indent="-180975">
              <a:spcBef>
                <a:spcPts val="0"/>
              </a:spcBef>
              <a:spcAft>
                <a:spcPts val="600"/>
              </a:spcAft>
              <a:defRPr/>
            </a:pPr>
            <a:r>
              <a:rPr lang="hu-HU" sz="2000" dirty="0" smtClean="0"/>
              <a:t>„Látomások”, „siratók”</a:t>
            </a:r>
            <a:r>
              <a:rPr lang="ru-RU" sz="2000" dirty="0" smtClean="0"/>
              <a:t>				</a:t>
            </a:r>
            <a:r>
              <a:rPr lang="ru-RU" sz="1800" dirty="0" smtClean="0">
                <a:solidFill>
                  <a:schemeClr val="accent2"/>
                </a:solidFill>
              </a:rPr>
              <a:t>видения, плачи</a:t>
            </a:r>
            <a:endParaRPr lang="ru-RU" sz="1800" dirty="0" smtClean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None/>
              <a:defRPr/>
            </a:pPr>
            <a:r>
              <a:rPr lang="hu-HU" sz="2000" i="1" dirty="0" smtClean="0"/>
              <a:t>    Új elbeszélés a legdicsőségesebb Orosz Cárságról</a:t>
            </a:r>
            <a:br>
              <a:rPr lang="hu-HU" sz="2000" i="1" dirty="0" smtClean="0"/>
            </a:br>
            <a:r>
              <a:rPr lang="ru-RU" sz="2000" i="1" dirty="0" smtClean="0"/>
              <a:t>	</a:t>
            </a:r>
            <a:r>
              <a:rPr lang="ru-RU" sz="1800" i="1" dirty="0" smtClean="0">
                <a:solidFill>
                  <a:srgbClr val="003399"/>
                </a:solidFill>
              </a:rPr>
              <a:t>Новая повесть о</a:t>
            </a:r>
            <a:r>
              <a:rPr lang="hu-HU" sz="1800" i="1" dirty="0" smtClean="0">
                <a:solidFill>
                  <a:srgbClr val="003399"/>
                </a:solidFill>
              </a:rPr>
              <a:t> </a:t>
            </a:r>
            <a:r>
              <a:rPr lang="ru-RU" sz="1800" i="1" dirty="0" smtClean="0">
                <a:solidFill>
                  <a:srgbClr val="003399"/>
                </a:solidFill>
              </a:rPr>
              <a:t>преславном Российском</a:t>
            </a:r>
            <a:r>
              <a:rPr lang="hu-HU" sz="1800" i="1" dirty="0" smtClean="0">
                <a:solidFill>
                  <a:srgbClr val="003399"/>
                </a:solidFill>
              </a:rPr>
              <a:t> </a:t>
            </a:r>
            <a:r>
              <a:rPr lang="ru-RU" sz="1800" i="1" dirty="0" smtClean="0">
                <a:solidFill>
                  <a:srgbClr val="003399"/>
                </a:solidFill>
              </a:rPr>
              <a:t>царстве</a:t>
            </a:r>
            <a:endParaRPr lang="hu-HU" sz="2000" dirty="0" smtClean="0">
              <a:cs typeface="Arial" charset="0"/>
            </a:endParaRPr>
          </a:p>
          <a:p>
            <a:pPr marL="269875" indent="-269875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u-HU" sz="2000" dirty="0" smtClean="0">
                <a:cs typeface="Arial" charset="0"/>
              </a:rPr>
              <a:t>A szerzők körének szélesedése		</a:t>
            </a:r>
            <a:r>
              <a:rPr lang="ru-RU" sz="2000" dirty="0" smtClean="0">
                <a:solidFill>
                  <a:schemeClr val="accent2"/>
                </a:solidFill>
              </a:rPr>
              <a:t> </a:t>
            </a:r>
            <a:r>
              <a:rPr lang="ru-RU" sz="1800" dirty="0" smtClean="0">
                <a:solidFill>
                  <a:srgbClr val="333399"/>
                </a:solidFill>
              </a:rPr>
              <a:t>расширении круга писателей</a:t>
            </a:r>
          </a:p>
          <a:p>
            <a:pPr marL="269875" indent="-269875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u-HU" sz="2000" dirty="0" smtClean="0">
                <a:cs typeface="Arial" charset="0"/>
              </a:rPr>
              <a:t>A „magas irodalom” folklórizálása</a:t>
            </a:r>
            <a:r>
              <a:rPr lang="ru-RU" sz="2000" dirty="0" smtClean="0">
                <a:cs typeface="Arial" charset="0"/>
              </a:rPr>
              <a:t>	</a:t>
            </a:r>
            <a:r>
              <a:rPr lang="ru-RU" sz="1800" dirty="0" smtClean="0">
                <a:solidFill>
                  <a:schemeClr val="accent2"/>
                </a:solidFill>
              </a:rPr>
              <a:t>фольклор в книжности</a:t>
            </a:r>
            <a:endParaRPr lang="hu-HU" sz="2000" dirty="0" smtClean="0">
              <a:cs typeface="Arial" charset="0"/>
            </a:endParaRPr>
          </a:p>
          <a:p>
            <a:pPr marL="269875" indent="-269875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u-HU" sz="2000" dirty="0" smtClean="0">
                <a:cs typeface="Arial" charset="0"/>
              </a:rPr>
              <a:t>Személyes „hang”</a:t>
            </a:r>
            <a:r>
              <a:rPr lang="ru-RU" sz="2000" dirty="0" smtClean="0">
                <a:cs typeface="Arial" charset="0"/>
              </a:rPr>
              <a:t>			</a:t>
            </a:r>
            <a:r>
              <a:rPr lang="ru-RU" sz="1800" dirty="0" smtClean="0">
                <a:solidFill>
                  <a:schemeClr val="accent2"/>
                </a:solidFill>
              </a:rPr>
              <a:t>индивидуальное начало</a:t>
            </a:r>
            <a:endParaRPr lang="hu-HU" sz="1800" dirty="0" smtClean="0">
              <a:cs typeface="Arial" charset="0"/>
            </a:endParaRPr>
          </a:p>
          <a:p>
            <a:pPr marL="269875" indent="-269875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u-HU" sz="2000" dirty="0" smtClean="0">
                <a:cs typeface="Arial" charset="0"/>
              </a:rPr>
              <a:t>„A jellemrajz” felfedezése</a:t>
            </a:r>
            <a:r>
              <a:rPr lang="ru-RU" sz="2000" dirty="0" smtClean="0">
                <a:cs typeface="Arial" charset="0"/>
              </a:rPr>
              <a:t> 		</a:t>
            </a:r>
            <a:r>
              <a:rPr lang="ru-RU" sz="1800" dirty="0" smtClean="0">
                <a:solidFill>
                  <a:schemeClr val="accent2"/>
                </a:solidFill>
              </a:rPr>
              <a:t>открытие характера</a:t>
            </a:r>
          </a:p>
          <a:p>
            <a:pPr marL="269875" indent="-269875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u-HU" sz="2000" dirty="0" smtClean="0">
                <a:cs typeface="Arial" charset="0"/>
              </a:rPr>
              <a:t>Kulturális orientáció-váltás</a:t>
            </a:r>
            <a:r>
              <a:rPr lang="ru-RU" sz="2000" dirty="0" smtClean="0">
                <a:cs typeface="Arial" charset="0"/>
              </a:rPr>
              <a:t> 		</a:t>
            </a:r>
            <a:r>
              <a:rPr lang="ru-RU" sz="1800" dirty="0" smtClean="0">
                <a:solidFill>
                  <a:schemeClr val="accent2"/>
                </a:solidFill>
              </a:rPr>
              <a:t>смена культурной ориентации</a:t>
            </a:r>
          </a:p>
          <a:p>
            <a:pPr marL="269875" indent="-269875" eaLnBrk="1" hangingPunct="1">
              <a:spcBef>
                <a:spcPts val="0"/>
              </a:spcBef>
              <a:spcAft>
                <a:spcPts val="600"/>
              </a:spcAft>
              <a:buFont typeface="Wingdings" pitchFamily="2" charset="2"/>
              <a:buChar char="Ø"/>
              <a:defRPr/>
            </a:pPr>
            <a:r>
              <a:rPr lang="hu-HU" sz="2000" dirty="0" smtClean="0">
                <a:cs typeface="Arial" charset="0"/>
              </a:rPr>
              <a:t>A műfajrendszer átalakulása		</a:t>
            </a:r>
            <a:r>
              <a:rPr lang="ru-RU" sz="1800" dirty="0" smtClean="0">
                <a:solidFill>
                  <a:srgbClr val="003399"/>
                </a:solidFill>
              </a:rPr>
              <a:t>перестройка жанровой системы</a:t>
            </a:r>
            <a:endParaRPr lang="hu-HU" sz="1800" dirty="0" smtClean="0">
              <a:solidFill>
                <a:srgbClr val="003399"/>
              </a:solidFill>
              <a:cs typeface="Arial" charset="0"/>
            </a:endParaRPr>
          </a:p>
          <a:p>
            <a:pPr marL="269875" indent="-269875" eaLnBrk="1" hangingPunct="1">
              <a:spcBef>
                <a:spcPts val="0"/>
              </a:spcBef>
              <a:spcAft>
                <a:spcPts val="300"/>
              </a:spcAft>
              <a:buFont typeface="Wingdings" pitchFamily="2" charset="2"/>
              <a:buChar char="Ø"/>
              <a:defRPr/>
            </a:pPr>
            <a:endParaRPr lang="hu-HU" sz="2000" i="1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xfrm>
            <a:off x="323850" y="333375"/>
            <a:ext cx="8640763" cy="1582738"/>
          </a:xfrm>
        </p:spPr>
        <p:txBody>
          <a:bodyPr/>
          <a:lstStyle/>
          <a:p>
            <a:pPr eaLnBrk="1" hangingPunct="1">
              <a:spcBef>
                <a:spcPts val="600"/>
              </a:spcBef>
              <a:spcAft>
                <a:spcPts val="1200"/>
              </a:spcAft>
              <a:defRPr/>
            </a:pPr>
            <a:r>
              <a:rPr lang="hu-H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„Zavaros id</a:t>
            </a:r>
            <a:r>
              <a:rPr lang="hu-H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ő</a:t>
            </a:r>
            <a:r>
              <a:rPr lang="hu-H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k” (1591–1613 )</a:t>
            </a:r>
            <a:br>
              <a:rPr lang="hu-H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u-HU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irodalma és publicisztikája</a:t>
            </a:r>
            <a:r>
              <a:rPr lang="hu-HU" sz="2800" b="1" dirty="0" smtClean="0"/>
              <a:t/>
            </a:r>
            <a:br>
              <a:rPr lang="hu-HU" sz="2800" b="1" dirty="0" smtClean="0"/>
            </a:br>
            <a:r>
              <a:rPr lang="ru-RU" sz="2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 и публицистика эпохи Смуты</a:t>
            </a:r>
            <a:endParaRPr lang="hu-HU" sz="2800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919663" y="3986213"/>
            <a:ext cx="409416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3488" tIns="56745" rIns="113488" bIns="56745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endParaRPr lang="en-US" sz="17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7"/>
          <p:cNvSpPr>
            <a:spLocks noGrp="1"/>
          </p:cNvSpPr>
          <p:nvPr>
            <p:ph sz="half" idx="1"/>
          </p:nvPr>
        </p:nvSpPr>
        <p:spPr>
          <a:xfrm>
            <a:off x="250825" y="1773238"/>
            <a:ext cx="8642350" cy="4824412"/>
          </a:xfrm>
        </p:spPr>
        <p:txBody>
          <a:bodyPr/>
          <a:lstStyle/>
          <a:p>
            <a:pPr defTabSz="574675">
              <a:spcBef>
                <a:spcPct val="0"/>
              </a:spcBef>
              <a:spcAft>
                <a:spcPts val="1200"/>
              </a:spcAft>
              <a:buFontTx/>
              <a:buNone/>
              <a:tabLst>
                <a:tab pos="2870200" algn="l"/>
              </a:tabLst>
            </a:pPr>
            <a:r>
              <a:rPr lang="hu-HU" sz="1800" i="1" dirty="0" smtClean="0">
                <a:solidFill>
                  <a:srgbClr val="000000"/>
                </a:solidFill>
              </a:rPr>
              <a:t>		</a:t>
            </a:r>
            <a:r>
              <a:rPr lang="hu-HU" sz="1800" i="1" dirty="0" smtClean="0">
                <a:cs typeface="Arial" charset="0"/>
              </a:rPr>
              <a:t> </a:t>
            </a:r>
            <a:r>
              <a:rPr lang="hu-HU" sz="1400" dirty="0" smtClean="0">
                <a:solidFill>
                  <a:srgbClr val="0033CC"/>
                </a:solidFill>
                <a:cs typeface="Arial" charset="0"/>
              </a:rPr>
              <a:t>Bova királyfi története</a:t>
            </a:r>
            <a:r>
              <a:rPr lang="en-US" sz="1400" dirty="0" smtClean="0">
                <a:solidFill>
                  <a:srgbClr val="0033CC"/>
                </a:solidFill>
                <a:cs typeface="Arial" charset="0"/>
              </a:rPr>
              <a:t>. </a:t>
            </a:r>
            <a:r>
              <a:rPr lang="ru-RU" sz="1400" dirty="0" smtClean="0">
                <a:solidFill>
                  <a:srgbClr val="0033CC"/>
                </a:solidFill>
                <a:cs typeface="Arial" charset="0"/>
              </a:rPr>
              <a:t> </a:t>
            </a:r>
            <a:r>
              <a:rPr lang="hu-HU" sz="1400" dirty="0" smtClean="0">
                <a:solidFill>
                  <a:srgbClr val="0033CC"/>
                </a:solidFill>
                <a:cs typeface="Arial" charset="0"/>
              </a:rPr>
              <a:t>Lubok. 19. sz.</a:t>
            </a:r>
            <a:endParaRPr lang="hu-HU" sz="1400" dirty="0" smtClean="0">
              <a:solidFill>
                <a:srgbClr val="0033CC"/>
              </a:solidFill>
            </a:endParaRPr>
          </a:p>
          <a:p>
            <a:pPr defTabSz="574675">
              <a:spcBef>
                <a:spcPct val="0"/>
              </a:spcBef>
              <a:buFontTx/>
              <a:buNone/>
              <a:tabLst>
                <a:tab pos="2870200" algn="l"/>
              </a:tabLst>
            </a:pPr>
            <a:r>
              <a:rPr lang="hu-HU" sz="1800" i="1" dirty="0" smtClean="0">
                <a:solidFill>
                  <a:srgbClr val="000000"/>
                </a:solidFill>
              </a:rPr>
              <a:t>		Bova királyfi története    </a:t>
            </a:r>
            <a:r>
              <a:rPr lang="ru-RU" sz="1800" i="1" dirty="0" smtClean="0">
                <a:solidFill>
                  <a:srgbClr val="333399"/>
                </a:solidFill>
              </a:rPr>
              <a:t>Повесть о Бове королевиче</a:t>
            </a:r>
            <a:r>
              <a:rPr lang="hu-HU" sz="1800" i="1" dirty="0" smtClean="0">
                <a:solidFill>
                  <a:srgbClr val="333399"/>
                </a:solidFill>
              </a:rPr>
              <a:t>,</a:t>
            </a:r>
          </a:p>
          <a:p>
            <a:pPr defTabSz="574675">
              <a:spcBef>
                <a:spcPct val="0"/>
              </a:spcBef>
              <a:buFontTx/>
              <a:buNone/>
              <a:tabLst>
                <a:tab pos="2870200" algn="l"/>
              </a:tabLst>
            </a:pPr>
            <a:r>
              <a:rPr lang="hu-HU" sz="1800" i="1" dirty="0" smtClean="0">
                <a:solidFill>
                  <a:srgbClr val="333399"/>
                </a:solidFill>
              </a:rPr>
              <a:t>	 	</a:t>
            </a:r>
            <a:r>
              <a:rPr lang="hu-HU" sz="1800" i="1" dirty="0" smtClean="0">
                <a:solidFill>
                  <a:srgbClr val="000000"/>
                </a:solidFill>
              </a:rPr>
              <a:t> Eruszlan Lazarevics története</a:t>
            </a:r>
            <a:r>
              <a:rPr lang="ru-RU" sz="1800" i="1" dirty="0" smtClean="0">
                <a:solidFill>
                  <a:srgbClr val="000000"/>
                </a:solidFill>
              </a:rPr>
              <a:t/>
            </a:r>
            <a:br>
              <a:rPr lang="ru-RU" sz="1800" i="1" dirty="0" smtClean="0">
                <a:solidFill>
                  <a:srgbClr val="000000"/>
                </a:solidFill>
              </a:rPr>
            </a:br>
            <a:r>
              <a:rPr lang="ru-RU" sz="1800" i="1" dirty="0" smtClean="0">
                <a:solidFill>
                  <a:srgbClr val="000000"/>
                </a:solidFill>
              </a:rPr>
              <a:t>					</a:t>
            </a:r>
            <a:r>
              <a:rPr lang="ru-RU" sz="1800" i="1" dirty="0" smtClean="0">
                <a:solidFill>
                  <a:srgbClr val="333399"/>
                </a:solidFill>
              </a:rPr>
              <a:t>Сказание </a:t>
            </a:r>
            <a:r>
              <a:rPr lang="en-US" sz="1800" i="1" dirty="0" smtClean="0">
                <a:solidFill>
                  <a:srgbClr val="333399"/>
                </a:solidFill>
              </a:rPr>
              <a:t>о Еруслане Лазаревиче</a:t>
            </a:r>
            <a:r>
              <a:rPr lang="hu-HU" sz="1800" i="1" dirty="0" smtClean="0">
                <a:solidFill>
                  <a:srgbClr val="000000"/>
                </a:solidFill>
              </a:rPr>
              <a:t>,</a:t>
            </a:r>
          </a:p>
          <a:p>
            <a:pPr defTabSz="574675">
              <a:spcBef>
                <a:spcPct val="0"/>
              </a:spcBef>
              <a:buFontTx/>
              <a:buNone/>
              <a:tabLst>
                <a:tab pos="2870200" algn="l"/>
              </a:tabLst>
            </a:pPr>
            <a:endParaRPr lang="hu-HU" sz="1800" i="1" dirty="0" smtClean="0">
              <a:solidFill>
                <a:srgbClr val="000000"/>
              </a:solidFill>
            </a:endParaRPr>
          </a:p>
          <a:p>
            <a:pPr defTabSz="574675">
              <a:spcBef>
                <a:spcPct val="0"/>
              </a:spcBef>
              <a:buFontTx/>
              <a:buNone/>
              <a:tabLst>
                <a:tab pos="2870200" algn="l"/>
              </a:tabLst>
            </a:pPr>
            <a:endParaRPr lang="hu-HU" sz="1800" i="1" dirty="0" smtClean="0">
              <a:solidFill>
                <a:srgbClr val="000000"/>
              </a:solidFill>
            </a:endParaRPr>
          </a:p>
          <a:p>
            <a:pPr defTabSz="574675">
              <a:spcBef>
                <a:spcPct val="0"/>
              </a:spcBef>
              <a:buFontTx/>
              <a:buNone/>
              <a:tabLst>
                <a:tab pos="2870200" algn="l"/>
              </a:tabLst>
            </a:pPr>
            <a:endParaRPr lang="hu-HU" sz="1800" i="1" dirty="0" smtClean="0">
              <a:solidFill>
                <a:srgbClr val="000000"/>
              </a:solidFill>
            </a:endParaRPr>
          </a:p>
          <a:p>
            <a:pPr defTabSz="574675">
              <a:spcBef>
                <a:spcPct val="0"/>
              </a:spcBef>
              <a:buFontTx/>
              <a:buNone/>
              <a:tabLst>
                <a:tab pos="2870200" algn="l"/>
              </a:tabLst>
            </a:pPr>
            <a:endParaRPr lang="hu-HU" sz="1800" i="1" dirty="0" smtClean="0">
              <a:solidFill>
                <a:srgbClr val="000000"/>
              </a:solidFill>
            </a:endParaRPr>
          </a:p>
          <a:p>
            <a:pPr defTabSz="574675">
              <a:spcBef>
                <a:spcPts val="600"/>
              </a:spcBef>
              <a:buFontTx/>
              <a:buNone/>
              <a:tabLst>
                <a:tab pos="2870200" algn="l"/>
              </a:tabLst>
            </a:pPr>
            <a:r>
              <a:rPr lang="hu-HU" sz="1800" i="1" dirty="0" smtClean="0">
                <a:solidFill>
                  <a:srgbClr val="000000"/>
                </a:solidFill>
              </a:rPr>
              <a:t>Az Aranykulcsú Péter regénye</a:t>
            </a:r>
            <a:br>
              <a:rPr lang="hu-HU" sz="1800" i="1" dirty="0" smtClean="0">
                <a:solidFill>
                  <a:srgbClr val="000000"/>
                </a:solidFill>
              </a:rPr>
            </a:br>
            <a:r>
              <a:rPr lang="ru-RU" sz="1800" i="1" dirty="0" smtClean="0">
                <a:solidFill>
                  <a:srgbClr val="333399"/>
                </a:solidFill>
              </a:rPr>
              <a:t>Роман о Петре Златых Ключей</a:t>
            </a:r>
            <a:r>
              <a:rPr lang="hu-HU" sz="1800" i="1" dirty="0" smtClean="0">
                <a:solidFill>
                  <a:srgbClr val="333399"/>
                </a:solidFill>
              </a:rPr>
              <a:t>,</a:t>
            </a:r>
          </a:p>
          <a:p>
            <a:pPr defTabSz="574675">
              <a:spcBef>
                <a:spcPct val="0"/>
              </a:spcBef>
              <a:buFontTx/>
              <a:buNone/>
              <a:tabLst>
                <a:tab pos="2870200" algn="l"/>
              </a:tabLst>
            </a:pPr>
            <a:r>
              <a:rPr lang="hu-HU" sz="1800" i="1" dirty="0" smtClean="0">
                <a:solidFill>
                  <a:srgbClr val="000000"/>
                </a:solidFill>
              </a:rPr>
              <a:t>Bruncvik története</a:t>
            </a:r>
            <a:br>
              <a:rPr lang="hu-HU" sz="1800" i="1" dirty="0" smtClean="0">
                <a:solidFill>
                  <a:srgbClr val="000000"/>
                </a:solidFill>
              </a:rPr>
            </a:br>
            <a:r>
              <a:rPr lang="ru-RU" sz="1800" i="1" dirty="0" smtClean="0">
                <a:solidFill>
                  <a:srgbClr val="333399"/>
                </a:solidFill>
              </a:rPr>
              <a:t>Повесть о Брунцвике</a:t>
            </a:r>
            <a:r>
              <a:rPr lang="hu-HU" sz="1800" dirty="0" smtClean="0">
                <a:solidFill>
                  <a:srgbClr val="000000"/>
                </a:solidFill>
              </a:rPr>
              <a:t> </a:t>
            </a:r>
          </a:p>
          <a:p>
            <a:pPr defTabSz="574675">
              <a:spcBef>
                <a:spcPct val="0"/>
              </a:spcBef>
              <a:buFontTx/>
              <a:buNone/>
              <a:tabLst>
                <a:tab pos="2870200" algn="l"/>
              </a:tabLst>
            </a:pPr>
            <a:endParaRPr lang="hu-HU" sz="1800" i="1" dirty="0">
              <a:solidFill>
                <a:srgbClr val="000000"/>
              </a:solidFill>
            </a:endParaRPr>
          </a:p>
          <a:p>
            <a:pPr defTabSz="574675">
              <a:spcBef>
                <a:spcPct val="0"/>
              </a:spcBef>
              <a:buFontTx/>
              <a:buNone/>
              <a:tabLst>
                <a:tab pos="2870200" algn="l"/>
              </a:tabLst>
            </a:pPr>
            <a:endParaRPr lang="hu-HU" sz="1800" i="1" dirty="0" smtClean="0">
              <a:solidFill>
                <a:srgbClr val="000000"/>
              </a:solidFill>
            </a:endParaRPr>
          </a:p>
          <a:p>
            <a:pPr defTabSz="574675">
              <a:spcBef>
                <a:spcPct val="0"/>
              </a:spcBef>
              <a:buFontTx/>
              <a:buNone/>
              <a:tabLst>
                <a:tab pos="2870200" algn="l"/>
              </a:tabLst>
            </a:pPr>
            <a:endParaRPr lang="hu-HU" sz="1800" i="1" dirty="0">
              <a:solidFill>
                <a:srgbClr val="000000"/>
              </a:solidFill>
            </a:endParaRPr>
          </a:p>
          <a:p>
            <a:pPr defTabSz="574675">
              <a:spcBef>
                <a:spcPct val="0"/>
              </a:spcBef>
              <a:buFontTx/>
              <a:buNone/>
              <a:tabLst>
                <a:tab pos="2870200" algn="l"/>
              </a:tabLst>
            </a:pPr>
            <a:r>
              <a:rPr lang="hu-HU" sz="1400" dirty="0" smtClean="0">
                <a:solidFill>
                  <a:srgbClr val="000000"/>
                </a:solidFill>
              </a:rPr>
              <a:t>	                                  </a:t>
            </a:r>
            <a:r>
              <a:rPr lang="hu-HU" sz="1400" dirty="0" smtClean="0">
                <a:solidFill>
                  <a:srgbClr val="0033CC"/>
                </a:solidFill>
              </a:rPr>
              <a:t>Eruszlan Lazarevics. Lubok. 1871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919663" y="3986213"/>
            <a:ext cx="4094162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3488" tIns="56745" rIns="113488" bIns="56745">
            <a:spAutoFit/>
          </a:bodyPr>
          <a:lstStyle/>
          <a:p>
            <a:pPr>
              <a:spcBef>
                <a:spcPct val="50000"/>
              </a:spcBef>
              <a:buFontTx/>
              <a:buNone/>
              <a:defRPr/>
            </a:pPr>
            <a:endParaRPr lang="en-US" sz="1700">
              <a:solidFill>
                <a:srgbClr val="000000"/>
              </a:solidFill>
            </a:endParaRPr>
          </a:p>
        </p:txBody>
      </p:sp>
      <p:sp>
        <p:nvSpPr>
          <p:cNvPr id="9220" name="Title 6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500187"/>
          </a:xfrm>
        </p:spPr>
        <p:txBody>
          <a:bodyPr/>
          <a:lstStyle/>
          <a:p>
            <a:r>
              <a:rPr lang="hu-HU" sz="3200" b="1" dirty="0" smtClean="0">
                <a:solidFill>
                  <a:srgbClr val="990000"/>
                </a:solidFill>
                <a:latin typeface="Georgia" pitchFamily="18" charset="0"/>
              </a:rPr>
              <a:t>A műfajrendszer átalakulása</a:t>
            </a:r>
            <a:br>
              <a:rPr lang="hu-HU" sz="3200" b="1" dirty="0" smtClean="0">
                <a:solidFill>
                  <a:srgbClr val="990000"/>
                </a:solidFill>
                <a:latin typeface="Georgia" pitchFamily="18" charset="0"/>
              </a:rPr>
            </a:br>
            <a:r>
              <a:rPr lang="hu-HU" sz="3200" b="1" dirty="0" smtClean="0">
                <a:solidFill>
                  <a:srgbClr val="990000"/>
                </a:solidFill>
                <a:latin typeface="Georgia" pitchFamily="18" charset="0"/>
              </a:rPr>
              <a:t>a 17. század irodalmában</a:t>
            </a:r>
            <a:r>
              <a:rPr lang="hu-HU" sz="3200" b="1" dirty="0" smtClean="0">
                <a:latin typeface="Georgia" pitchFamily="18" charset="0"/>
              </a:rPr>
              <a:t/>
            </a:r>
            <a:br>
              <a:rPr lang="hu-HU" sz="3200" b="1" dirty="0" smtClean="0">
                <a:latin typeface="Georgia" pitchFamily="18" charset="0"/>
              </a:rPr>
            </a:br>
            <a:r>
              <a:rPr lang="ru-RU" sz="3200" b="1" dirty="0" smtClean="0">
                <a:solidFill>
                  <a:srgbClr val="4C4CC4"/>
                </a:solidFill>
                <a:latin typeface="Georgia" pitchFamily="18" charset="0"/>
              </a:rPr>
              <a:t>Трансформация жанровой системы</a:t>
            </a:r>
            <a:endParaRPr lang="en-US" sz="3200" dirty="0" smtClean="0"/>
          </a:p>
        </p:txBody>
      </p:sp>
      <p:pic>
        <p:nvPicPr>
          <p:cNvPr id="9221" name="Picture 4" descr="Bova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3132138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4" descr="Eruslan"/>
          <p:cNvPicPr>
            <a:picLocks noChangeAspect="1" noChangeArrowheads="1"/>
          </p:cNvPicPr>
          <p:nvPr/>
        </p:nvPicPr>
        <p:blipFill>
          <a:blip r:embed="rId3" cstate="print"/>
          <a:srcRect b="2496"/>
          <a:stretch>
            <a:fillRect/>
          </a:stretch>
        </p:blipFill>
        <p:spPr bwMode="auto">
          <a:xfrm>
            <a:off x="4859338" y="3141663"/>
            <a:ext cx="3960812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5">
      <a:dk1>
        <a:srgbClr val="000000"/>
      </a:dk1>
      <a:lt1>
        <a:srgbClr val="FFFFD9"/>
      </a:lt1>
      <a:dk2>
        <a:srgbClr val="000000"/>
      </a:dk2>
      <a:lt2>
        <a:srgbClr val="777777"/>
      </a:lt2>
      <a:accent1>
        <a:srgbClr val="FFFFF7"/>
      </a:accent1>
      <a:accent2>
        <a:srgbClr val="33CCCC"/>
      </a:accent2>
      <a:accent3>
        <a:srgbClr val="FFFFE9"/>
      </a:accent3>
      <a:accent4>
        <a:srgbClr val="000000"/>
      </a:accent4>
      <a:accent5>
        <a:srgbClr val="FFFFFA"/>
      </a:accent5>
      <a:accent6>
        <a:srgbClr val="2DB9B9"/>
      </a:accent6>
      <a:hlink>
        <a:srgbClr val="FF5050"/>
      </a:hlink>
      <a:folHlink>
        <a:srgbClr val="FF99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nise 1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2_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Denise">
      <a:majorFont>
        <a:latin typeface="Cambr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248</Words>
  <Application>Microsoft Office PowerPoint</Application>
  <PresentationFormat>On-screen Show (4:3)</PresentationFormat>
  <Paragraphs>134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Cambria</vt:lpstr>
      <vt:lpstr>Georgia</vt:lpstr>
      <vt:lpstr>Times New Roman</vt:lpstr>
      <vt:lpstr>Wingdings</vt:lpstr>
      <vt:lpstr>Default Design</vt:lpstr>
      <vt:lpstr>6_Default Design</vt:lpstr>
      <vt:lpstr>7_Default Design</vt:lpstr>
      <vt:lpstr> Történetiség és fikció az óorosz irodalomban Историзм и фикция в древнерусской литературе </vt:lpstr>
      <vt:lpstr>Elbeszélések. Повести.</vt:lpstr>
      <vt:lpstr>PowerPoint Presentation</vt:lpstr>
      <vt:lpstr>PowerPoint Presentation</vt:lpstr>
      <vt:lpstr>PowerPoint Presentation</vt:lpstr>
      <vt:lpstr>PowerPoint Presentation</vt:lpstr>
      <vt:lpstr> Az átmeneti 17. század orosz irodalma Русская литература переходного XVII века </vt:lpstr>
      <vt:lpstr>A „Zavaros idők” (1591–1613 ) irodalma és publicisztikája Литература и публицистика эпохи Смуты</vt:lpstr>
      <vt:lpstr>A műfajrendszer átalakulása a 17. század irodalmában Трансформация жанровой системы</vt:lpstr>
      <vt:lpstr>Szatíra és a nevetés kultúrája / irodalma  Демократическая сатира и смеховая литература</vt:lpstr>
      <vt:lpstr>PowerPoint Presentation</vt:lpstr>
      <vt:lpstr>Egyházszakadás és Avvakum protopópa önéletírása Раскол и Житие Аввакума</vt:lpstr>
      <vt:lpstr>PowerPoint Presentation</vt:lpstr>
      <vt:lpstr>Képek forrásai Источники иллюстраций</vt:lpstr>
      <vt:lpstr>PowerPoint Presentation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Tradisional Thinking in Russian Literature 1.</dc:title>
  <dc:creator>Szokolov Denise</dc:creator>
  <cp:lastModifiedBy>Denise Szokolov</cp:lastModifiedBy>
  <cp:revision>440</cp:revision>
  <dcterms:created xsi:type="dcterms:W3CDTF">2007-07-03T09:09:34Z</dcterms:created>
  <dcterms:modified xsi:type="dcterms:W3CDTF">2019-10-13T15:02:56Z</dcterms:modified>
  <cp:category>Lecture Presentation</cp:category>
</cp:coreProperties>
</file>